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Arapey Bold" panose="020B0604020202020204" charset="0"/>
      <p:regular r:id="rId16"/>
    </p:embeddedFont>
    <p:embeddedFont>
      <p:font typeface="Lustria" panose="020B0604020202020204" charset="0"/>
      <p:regular r:id="rId17"/>
    </p:embeddedFont>
    <p:embeddedFont>
      <p:font typeface="Montserrat Classic" panose="020B0604020202020204" charset="0"/>
      <p:regular r:id="rId18"/>
    </p:embeddedFont>
    <p:embeddedFont>
      <p:font typeface="Montserrat Classic Bold" panose="020B0604020202020204" charset="0"/>
      <p:regular r:id="rId19"/>
    </p:embeddedFont>
    <p:embeddedFont>
      <p:font typeface="Open Sauce" panose="020B0604020202020204" charset="0"/>
      <p:regular r:id="rId20"/>
    </p:embeddedFont>
    <p:embeddedFont>
      <p:font typeface="Open Sauce Bold" panose="020B0604020202020204" charset="0"/>
      <p:regular r:id="rId21"/>
    </p:embeddedFont>
    <p:embeddedFont>
      <p:font typeface="Poppins Bold" panose="020B0604020202020204" charset="0"/>
      <p:regular r:id="rId22"/>
    </p:embeddedFont>
    <p:embeddedFont>
      <p:font typeface="Poppins Medium" panose="00000600000000000000" pitchFamily="2" charset="0"/>
      <p:regular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D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6" d="100"/>
          <a:sy n="56" d="100"/>
        </p:scale>
        <p:origin x="61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6.sv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lutter.dev/?gad_source=1&amp;gclid=CjwKCAjw68K4BhAuEiwAylp3kqISIZYbjAC3EevrWKISpniuMP0qkzNiLchfBMnrhhDVD85l3mboCBoC5CoQAvD_BwE&amp;gclsrc=aw.d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9.png"/><Relationship Id="rId7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6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7.jpeg"/><Relationship Id="rId7" Type="http://schemas.openxmlformats.org/officeDocument/2006/relationships/image" Target="../media/image36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102871" y="9258300"/>
            <a:ext cx="919202" cy="745910"/>
          </a:xfrm>
          <a:custGeom>
            <a:avLst/>
            <a:gdLst/>
            <a:ahLst/>
            <a:cxnLst/>
            <a:rect l="l" t="t" r="r" b="b"/>
            <a:pathLst>
              <a:path w="919202" h="745910">
                <a:moveTo>
                  <a:pt x="0" y="0"/>
                </a:moveTo>
                <a:lnTo>
                  <a:pt x="919202" y="0"/>
                </a:lnTo>
                <a:lnTo>
                  <a:pt x="919202" y="745910"/>
                </a:lnTo>
                <a:lnTo>
                  <a:pt x="0" y="7459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7924721" y="1192971"/>
            <a:ext cx="2438558" cy="2438558"/>
          </a:xfrm>
          <a:custGeom>
            <a:avLst/>
            <a:gdLst/>
            <a:ahLst/>
            <a:cxnLst/>
            <a:rect l="l" t="t" r="r" b="b"/>
            <a:pathLst>
              <a:path w="2438558" h="2438558">
                <a:moveTo>
                  <a:pt x="0" y="0"/>
                </a:moveTo>
                <a:lnTo>
                  <a:pt x="2438558" y="0"/>
                </a:lnTo>
                <a:lnTo>
                  <a:pt x="2438558" y="2438558"/>
                </a:lnTo>
                <a:lnTo>
                  <a:pt x="0" y="243855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35856" y="51261"/>
            <a:ext cx="17852144" cy="1046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243"/>
              </a:lnSpc>
            </a:pPr>
            <a:r>
              <a:rPr lang="en-US" sz="7045" spc="443">
                <a:solidFill>
                  <a:srgbClr val="31557F"/>
                </a:solidFill>
                <a:latin typeface="Arapey Bold"/>
                <a:ea typeface="Arapey Bold"/>
                <a:cs typeface="Arapey Bold"/>
                <a:sym typeface="Arapey Bold"/>
              </a:rPr>
              <a:t>Chhatrapati Shivaji Maharaj University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880727" y="3045889"/>
            <a:ext cx="14962402" cy="32386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1"/>
              </a:lnSpc>
            </a:pPr>
            <a:r>
              <a:rPr lang="en-US" sz="2993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 </a:t>
            </a:r>
          </a:p>
          <a:p>
            <a:pPr algn="ctr">
              <a:lnSpc>
                <a:spcPts val="4341"/>
              </a:lnSpc>
            </a:pPr>
            <a:r>
              <a:rPr lang="en-US" sz="2993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Department of Computer Science &amp; Information Technology</a:t>
            </a:r>
          </a:p>
          <a:p>
            <a:pPr algn="ctr">
              <a:lnSpc>
                <a:spcPts val="4341"/>
              </a:lnSpc>
            </a:pPr>
            <a:r>
              <a:rPr lang="en-US" sz="2993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BACHELOR OF COMPUTER APPLICATION</a:t>
            </a:r>
          </a:p>
          <a:p>
            <a:pPr algn="ctr">
              <a:lnSpc>
                <a:spcPts val="4341"/>
              </a:lnSpc>
            </a:pPr>
            <a:r>
              <a:rPr lang="en-US" sz="2993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Academic Year </a:t>
            </a:r>
          </a:p>
          <a:p>
            <a:pPr algn="ctr">
              <a:lnSpc>
                <a:spcPts val="4341"/>
              </a:lnSpc>
            </a:pPr>
            <a:r>
              <a:rPr lang="en-US" sz="2993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2024-25</a:t>
            </a:r>
          </a:p>
          <a:p>
            <a:pPr algn="ctr">
              <a:lnSpc>
                <a:spcPts val="4341"/>
              </a:lnSpc>
            </a:pPr>
            <a:endParaRPr lang="en-US" sz="2993">
              <a:solidFill>
                <a:srgbClr val="000000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2645449" y="5825651"/>
            <a:ext cx="12997101" cy="1110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3"/>
              </a:lnSpc>
            </a:pPr>
            <a:r>
              <a:rPr lang="en-US" sz="2629" spc="394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PROJECT TITLE:</a:t>
            </a:r>
          </a:p>
          <a:p>
            <a:pPr algn="ctr">
              <a:lnSpc>
                <a:spcPts val="5263"/>
              </a:lnSpc>
            </a:pPr>
            <a:r>
              <a:rPr lang="en-US" sz="3629" spc="544">
                <a:solidFill>
                  <a:srgbClr val="31557F"/>
                </a:solidFill>
                <a:latin typeface="Lustria"/>
                <a:ea typeface="Lustria"/>
                <a:cs typeface="Lustria"/>
                <a:sym typeface="Lustria"/>
              </a:rPr>
              <a:t>NAVIRIDE (BUS TRACKING APPLICATION)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696244" y="6921210"/>
            <a:ext cx="2895512" cy="5646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64"/>
              </a:lnSpc>
            </a:pPr>
            <a:r>
              <a:rPr lang="en-US" sz="3216">
                <a:solidFill>
                  <a:srgbClr val="31557F"/>
                </a:solidFill>
                <a:latin typeface="Lustria"/>
                <a:ea typeface="Lustria"/>
                <a:cs typeface="Lustria"/>
                <a:sym typeface="Lustria"/>
              </a:rPr>
              <a:t>Presented By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53168" y="7514401"/>
            <a:ext cx="6671061" cy="1757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58"/>
              </a:lnSpc>
            </a:pPr>
            <a:r>
              <a:rPr lang="en-US" sz="2183" spc="148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  AJIT TORANE           ADARSH DUBEY                          </a:t>
            </a:r>
          </a:p>
          <a:p>
            <a:pPr algn="just">
              <a:lnSpc>
                <a:spcPts val="3558"/>
              </a:lnSpc>
            </a:pPr>
            <a:r>
              <a:rPr lang="en-US" sz="2183" spc="148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 DILIP RAJBHAR         HARSH SHUKLA</a:t>
            </a:r>
          </a:p>
          <a:p>
            <a:pPr algn="just">
              <a:lnSpc>
                <a:spcPts val="3558"/>
              </a:lnSpc>
            </a:pPr>
            <a:r>
              <a:rPr lang="en-US" sz="2183" spc="148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</a:rPr>
              <a:t>            KALPESH GHANWAT</a:t>
            </a:r>
          </a:p>
          <a:p>
            <a:pPr algn="just">
              <a:lnSpc>
                <a:spcPts val="3558"/>
              </a:lnSpc>
            </a:pPr>
            <a:endParaRPr lang="en-US" sz="2183" spc="148">
              <a:solidFill>
                <a:srgbClr val="000000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521756" y="9068530"/>
            <a:ext cx="12997101" cy="935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13"/>
              </a:lnSpc>
            </a:pPr>
            <a:r>
              <a:rPr lang="en-US" sz="2629" spc="394">
                <a:solidFill>
                  <a:srgbClr val="31557F"/>
                </a:solidFill>
                <a:latin typeface="Lustria"/>
                <a:ea typeface="Lustria"/>
                <a:cs typeface="Lustria"/>
                <a:sym typeface="Lustria"/>
              </a:rPr>
              <a:t>UNDER THE GUIDANCE </a:t>
            </a:r>
          </a:p>
          <a:p>
            <a:pPr algn="ctr">
              <a:lnSpc>
                <a:spcPts val="3813"/>
              </a:lnSpc>
            </a:pPr>
            <a:r>
              <a:rPr lang="en-US" sz="2629" spc="394">
                <a:solidFill>
                  <a:srgbClr val="FF3D09"/>
                </a:solidFill>
                <a:latin typeface="Lustria"/>
                <a:ea typeface="Lustria"/>
                <a:cs typeface="Lustria"/>
                <a:sym typeface="Lustria"/>
              </a:rPr>
              <a:t>MR. PUSHKAR JANE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83899" y="745147"/>
            <a:ext cx="16920201" cy="8796706"/>
            <a:chOff x="0" y="0"/>
            <a:chExt cx="4456349" cy="23168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56349" cy="2316828"/>
            </a:xfrm>
            <a:custGeom>
              <a:avLst/>
              <a:gdLst/>
              <a:ahLst/>
              <a:cxnLst/>
              <a:rect l="l" t="t" r="r" b="b"/>
              <a:pathLst>
                <a:path w="4456349" h="2316828">
                  <a:moveTo>
                    <a:pt x="11439" y="0"/>
                  </a:moveTo>
                  <a:lnTo>
                    <a:pt x="4444910" y="0"/>
                  </a:lnTo>
                  <a:cubicBezTo>
                    <a:pt x="4447944" y="0"/>
                    <a:pt x="4450854" y="1205"/>
                    <a:pt x="4452999" y="3350"/>
                  </a:cubicBezTo>
                  <a:cubicBezTo>
                    <a:pt x="4455144" y="5496"/>
                    <a:pt x="4456349" y="8405"/>
                    <a:pt x="4456349" y="11439"/>
                  </a:cubicBezTo>
                  <a:lnTo>
                    <a:pt x="4456349" y="2305389"/>
                  </a:lnTo>
                  <a:cubicBezTo>
                    <a:pt x="4456349" y="2308423"/>
                    <a:pt x="4455144" y="2311332"/>
                    <a:pt x="4452999" y="2313478"/>
                  </a:cubicBezTo>
                  <a:cubicBezTo>
                    <a:pt x="4450854" y="2315623"/>
                    <a:pt x="4447944" y="2316828"/>
                    <a:pt x="4444910" y="2316828"/>
                  </a:cubicBezTo>
                  <a:lnTo>
                    <a:pt x="11439" y="2316828"/>
                  </a:lnTo>
                  <a:cubicBezTo>
                    <a:pt x="8405" y="2316828"/>
                    <a:pt x="5496" y="2315623"/>
                    <a:pt x="3350" y="2313478"/>
                  </a:cubicBezTo>
                  <a:cubicBezTo>
                    <a:pt x="1205" y="2311332"/>
                    <a:pt x="0" y="2308423"/>
                    <a:pt x="0" y="2305389"/>
                  </a:cubicBezTo>
                  <a:lnTo>
                    <a:pt x="0" y="11439"/>
                  </a:lnTo>
                  <a:cubicBezTo>
                    <a:pt x="0" y="8405"/>
                    <a:pt x="1205" y="5496"/>
                    <a:pt x="3350" y="3350"/>
                  </a:cubicBezTo>
                  <a:cubicBezTo>
                    <a:pt x="5496" y="1205"/>
                    <a:pt x="8405" y="0"/>
                    <a:pt x="11439" y="0"/>
                  </a:cubicBezTo>
                  <a:close/>
                </a:path>
              </a:pathLst>
            </a:custGeom>
            <a:solidFill>
              <a:srgbClr val="FDFBFB">
                <a:alpha val="98824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456349" cy="23358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4567702" y="8123266"/>
            <a:ext cx="467846" cy="0"/>
          </a:xfrm>
          <a:prstGeom prst="line">
            <a:avLst/>
          </a:prstGeom>
          <a:ln w="38100" cap="rnd">
            <a:solidFill>
              <a:srgbClr val="106861"/>
            </a:solidFill>
            <a:prstDash val="sysDot"/>
            <a:headEnd type="none" w="sm" len="sm"/>
            <a:tailEnd type="oval" w="lg" len="lg"/>
          </a:ln>
        </p:spPr>
      </p:sp>
      <p:sp>
        <p:nvSpPr>
          <p:cNvPr id="7" name="AutoShape 7"/>
          <p:cNvSpPr/>
          <p:nvPr/>
        </p:nvSpPr>
        <p:spPr>
          <a:xfrm>
            <a:off x="9750134" y="7345104"/>
            <a:ext cx="467846" cy="0"/>
          </a:xfrm>
          <a:prstGeom prst="line">
            <a:avLst/>
          </a:prstGeom>
          <a:ln w="38100" cap="rnd">
            <a:solidFill>
              <a:srgbClr val="AEEA00"/>
            </a:solidFill>
            <a:prstDash val="sysDot"/>
            <a:headEnd type="none" w="sm" len="sm"/>
            <a:tailEnd type="oval" w="lg" len="lg"/>
          </a:ln>
        </p:spPr>
      </p:sp>
      <p:sp>
        <p:nvSpPr>
          <p:cNvPr id="8" name="AutoShape 8"/>
          <p:cNvSpPr/>
          <p:nvPr/>
        </p:nvSpPr>
        <p:spPr>
          <a:xfrm flipH="1">
            <a:off x="12470302" y="3366705"/>
            <a:ext cx="467846" cy="0"/>
          </a:xfrm>
          <a:prstGeom prst="line">
            <a:avLst/>
          </a:prstGeom>
          <a:ln w="38100" cap="rnd">
            <a:solidFill>
              <a:srgbClr val="AEEA00"/>
            </a:solidFill>
            <a:prstDash val="sysDot"/>
            <a:headEnd type="none" w="sm" len="sm"/>
            <a:tailEnd type="oval" w="lg" len="lg"/>
          </a:ln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1031716" y="2261744"/>
            <a:ext cx="3535986" cy="6996556"/>
            <a:chOff x="0" y="0"/>
            <a:chExt cx="2620010" cy="5184140"/>
          </a:xfrm>
        </p:grpSpPr>
        <p:sp>
          <p:nvSpPr>
            <p:cNvPr id="10" name="Freeform 10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t="-1377" b="-1377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19" name="Group 19"/>
          <p:cNvGrpSpPr>
            <a:grpSpLocks noChangeAspect="1"/>
          </p:cNvGrpSpPr>
          <p:nvPr/>
        </p:nvGrpSpPr>
        <p:grpSpPr>
          <a:xfrm>
            <a:off x="6360991" y="1292327"/>
            <a:ext cx="3352656" cy="6633806"/>
            <a:chOff x="0" y="0"/>
            <a:chExt cx="2620010" cy="5184140"/>
          </a:xfrm>
        </p:grpSpPr>
        <p:sp>
          <p:nvSpPr>
            <p:cNvPr id="20" name="Freeform 20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4"/>
              <a:stretch>
                <a:fillRect t="-1377" b="-1377"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id="29" name="Group 29"/>
          <p:cNvGrpSpPr>
            <a:grpSpLocks noChangeAspect="1"/>
          </p:cNvGrpSpPr>
          <p:nvPr/>
        </p:nvGrpSpPr>
        <p:grpSpPr>
          <a:xfrm>
            <a:off x="13247630" y="1785883"/>
            <a:ext cx="3599361" cy="7121953"/>
            <a:chOff x="0" y="0"/>
            <a:chExt cx="2620010" cy="5184140"/>
          </a:xfrm>
        </p:grpSpPr>
        <p:sp>
          <p:nvSpPr>
            <p:cNvPr id="30" name="Freeform 30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1" name="Freeform 31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5"/>
              <a:stretch>
                <a:fillRect b="-2754"/>
              </a:stretch>
            </a:blipFill>
          </p:spPr>
        </p:sp>
        <p:sp>
          <p:nvSpPr>
            <p:cNvPr id="32" name="Freeform 32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id="39" name="TextBox 39"/>
          <p:cNvSpPr txBox="1"/>
          <p:nvPr/>
        </p:nvSpPr>
        <p:spPr>
          <a:xfrm>
            <a:off x="1028700" y="923925"/>
            <a:ext cx="8721434" cy="88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178"/>
              </a:lnSpc>
              <a:spcBef>
                <a:spcPct val="0"/>
              </a:spcBef>
            </a:pPr>
            <a:r>
              <a:rPr lang="en-US" sz="5127" b="1" spc="-102" dirty="0">
                <a:solidFill>
                  <a:srgbClr val="191919"/>
                </a:solidFill>
                <a:latin typeface="Lustria"/>
                <a:ea typeface="Lustria"/>
                <a:cs typeface="Lustria"/>
                <a:sym typeface="Lustria"/>
              </a:rPr>
              <a:t>Proposed Work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567702" y="8326305"/>
            <a:ext cx="2555245" cy="581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36"/>
              </a:lnSpc>
              <a:spcBef>
                <a:spcPct val="0"/>
              </a:spcBef>
            </a:pPr>
            <a:r>
              <a:rPr lang="en-US" sz="1825">
                <a:solidFill>
                  <a:srgbClr val="343432"/>
                </a:solidFill>
                <a:latin typeface="Open Sauce"/>
                <a:ea typeface="Open Sauce"/>
                <a:cs typeface="Open Sauce"/>
                <a:sym typeface="Open Sauce"/>
              </a:rPr>
              <a:t>CURRENT LOCATION INTERFACE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9750134" y="7541734"/>
            <a:ext cx="2720168" cy="581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36"/>
              </a:lnSpc>
              <a:spcBef>
                <a:spcPct val="0"/>
              </a:spcBef>
            </a:pPr>
            <a:r>
              <a:rPr lang="en-US" sz="1825">
                <a:solidFill>
                  <a:srgbClr val="343432"/>
                </a:solidFill>
                <a:latin typeface="Open Sauce"/>
                <a:ea typeface="Open Sauce"/>
                <a:cs typeface="Open Sauce"/>
                <a:sym typeface="Open Sauce"/>
              </a:rPr>
              <a:t>CURRENT LOCATION - 2 INTERFACE 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0552371" y="3071176"/>
            <a:ext cx="1856534" cy="581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36"/>
              </a:lnSpc>
              <a:spcBef>
                <a:spcPct val="0"/>
              </a:spcBef>
            </a:pPr>
            <a:r>
              <a:rPr lang="en-US" sz="1825">
                <a:solidFill>
                  <a:srgbClr val="343432"/>
                </a:solidFill>
                <a:latin typeface="Open Sauce"/>
                <a:ea typeface="Open Sauce"/>
                <a:cs typeface="Open Sauce"/>
                <a:sym typeface="Open Sauce"/>
              </a:rPr>
              <a:t>TICKET SCAN INTERFACE</a:t>
            </a:r>
          </a:p>
        </p:txBody>
      </p:sp>
      <p:sp>
        <p:nvSpPr>
          <p:cNvPr id="43" name="Freeform 43"/>
          <p:cNvSpPr/>
          <p:nvPr/>
        </p:nvSpPr>
        <p:spPr>
          <a:xfrm>
            <a:off x="16819768" y="8766142"/>
            <a:ext cx="784333" cy="636467"/>
          </a:xfrm>
          <a:custGeom>
            <a:avLst/>
            <a:gdLst/>
            <a:ahLst/>
            <a:cxnLst/>
            <a:rect l="l" t="t" r="r" b="b"/>
            <a:pathLst>
              <a:path w="784333" h="636467">
                <a:moveTo>
                  <a:pt x="0" y="0"/>
                </a:moveTo>
                <a:lnTo>
                  <a:pt x="784333" y="0"/>
                </a:lnTo>
                <a:lnTo>
                  <a:pt x="784333" y="636466"/>
                </a:lnTo>
                <a:lnTo>
                  <a:pt x="0" y="6364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AutoShape 3"/>
          <p:cNvSpPr/>
          <p:nvPr/>
        </p:nvSpPr>
        <p:spPr>
          <a:xfrm>
            <a:off x="3250783" y="2640255"/>
            <a:ext cx="12694462" cy="0"/>
          </a:xfrm>
          <a:prstGeom prst="line">
            <a:avLst/>
          </a:prstGeom>
          <a:ln w="76200" cap="rnd">
            <a:solidFill>
              <a:srgbClr val="051D4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2907003" y="2468365"/>
            <a:ext cx="343780" cy="343780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0D12A"/>
            </a:solidFill>
            <a:ln w="38100" cap="sq">
              <a:solidFill>
                <a:srgbClr val="052A47"/>
              </a:solidFill>
              <a:prstDash val="solid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8304705" y="2468365"/>
            <a:ext cx="343780" cy="343780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0D12A"/>
            </a:solidFill>
            <a:ln w="38100" cap="sq">
              <a:solidFill>
                <a:srgbClr val="052A47"/>
              </a:solidFill>
              <a:prstDash val="solid"/>
              <a:miter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3965614" y="2468365"/>
            <a:ext cx="343780" cy="34378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0D12A"/>
            </a:solidFill>
            <a:ln w="38100" cap="sq">
              <a:solidFill>
                <a:srgbClr val="052A47"/>
              </a:solidFill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>
            <a:off x="3152031" y="7153218"/>
            <a:ext cx="12694462" cy="0"/>
          </a:xfrm>
          <a:prstGeom prst="line">
            <a:avLst/>
          </a:prstGeom>
          <a:ln w="76200" cap="rnd">
            <a:solidFill>
              <a:srgbClr val="051D4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4" name="Group 14"/>
          <p:cNvGrpSpPr/>
          <p:nvPr/>
        </p:nvGrpSpPr>
        <p:grpSpPr>
          <a:xfrm>
            <a:off x="2980141" y="6981328"/>
            <a:ext cx="343780" cy="34378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0D12A"/>
            </a:solidFill>
            <a:ln w="38100" cap="sq">
              <a:solidFill>
                <a:srgbClr val="052A47"/>
              </a:solidFill>
              <a:prstDash val="solid"/>
              <a:miter/>
            </a:ln>
          </p:spPr>
        </p:sp>
        <p:sp>
          <p:nvSpPr>
            <p:cNvPr id="16" name="TextBox 16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033100" y="7008913"/>
            <a:ext cx="343780" cy="343780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0D12A"/>
            </a:solidFill>
            <a:ln w="38100" cap="sq">
              <a:solidFill>
                <a:srgbClr val="052A47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713097" y="692528"/>
            <a:ext cx="7486620" cy="1019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8003"/>
              </a:lnSpc>
              <a:spcBef>
                <a:spcPct val="0"/>
              </a:spcBef>
            </a:pPr>
            <a:r>
              <a:rPr lang="en-US" sz="6669" b="1" spc="240" dirty="0">
                <a:solidFill>
                  <a:srgbClr val="2A2E3A"/>
                </a:solidFill>
                <a:latin typeface="Lustria"/>
                <a:ea typeface="Lustria"/>
                <a:cs typeface="Lustria"/>
                <a:sym typeface="Lustria"/>
              </a:rPr>
              <a:t>Plan of Work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47656" y="4398633"/>
            <a:ext cx="4608751" cy="1424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4"/>
              </a:lnSpc>
            </a:pPr>
            <a:r>
              <a:rPr lang="en-US" sz="1652" spc="74">
                <a:solidFill>
                  <a:srgbClr val="2A2E3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1)Conduct a survey to understand commuter needs.</a:t>
            </a:r>
          </a:p>
          <a:p>
            <a:pPr algn="ctr">
              <a:lnSpc>
                <a:spcPts val="2314"/>
              </a:lnSpc>
            </a:pPr>
            <a:r>
              <a:rPr lang="en-US" sz="1652" spc="74">
                <a:solidFill>
                  <a:srgbClr val="2A2E3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2)Analyze existing bus transportation challenges in Navi Mumbai.</a:t>
            </a:r>
          </a:p>
          <a:p>
            <a:pPr marL="0" lvl="0" indent="0" algn="ctr">
              <a:lnSpc>
                <a:spcPts val="2314"/>
              </a:lnSpc>
              <a:spcBef>
                <a:spcPct val="0"/>
              </a:spcBef>
            </a:pPr>
            <a:endParaRPr lang="en-US" sz="1652" spc="74">
              <a:solidFill>
                <a:srgbClr val="2A2E3A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660319" y="3297953"/>
            <a:ext cx="5226455" cy="935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40"/>
              </a:lnSpc>
              <a:spcBef>
                <a:spcPct val="0"/>
              </a:spcBef>
            </a:pPr>
            <a:r>
              <a:rPr lang="en-US" sz="2671" b="1" spc="120">
                <a:solidFill>
                  <a:srgbClr val="2A2E3A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Requirement Analysis and Research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5608807" y="4398633"/>
            <a:ext cx="5778614" cy="19963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4"/>
              </a:lnSpc>
            </a:pPr>
            <a:r>
              <a:rPr lang="en-US" sz="1652" spc="74">
                <a:solidFill>
                  <a:srgbClr val="2A2E3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1)Create wireframes for both admin and customer panels.</a:t>
            </a:r>
          </a:p>
          <a:p>
            <a:pPr algn="ctr">
              <a:lnSpc>
                <a:spcPts val="2314"/>
              </a:lnSpc>
            </a:pPr>
            <a:r>
              <a:rPr lang="en-US" sz="1652" spc="74">
                <a:solidFill>
                  <a:srgbClr val="2A2E3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2)Design a modular and scalable database structure using Firebase.</a:t>
            </a:r>
          </a:p>
          <a:p>
            <a:pPr algn="ctr">
              <a:lnSpc>
                <a:spcPts val="2314"/>
              </a:lnSpc>
            </a:pPr>
            <a:r>
              <a:rPr lang="en-US" sz="1652" spc="74">
                <a:solidFill>
                  <a:srgbClr val="2A2E3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3)Architect the application to support real-time updates via WebSocket and GPS tracking.</a:t>
            </a:r>
          </a:p>
          <a:p>
            <a:pPr marL="0" lvl="0" indent="0" algn="ctr">
              <a:lnSpc>
                <a:spcPts val="2314"/>
              </a:lnSpc>
              <a:spcBef>
                <a:spcPct val="0"/>
              </a:spcBef>
            </a:pPr>
            <a:endParaRPr lang="en-US" sz="1652" spc="74">
              <a:solidFill>
                <a:srgbClr val="2A2E3A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5886774" y="3264026"/>
            <a:ext cx="5219010" cy="1408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0"/>
              </a:lnSpc>
            </a:pPr>
            <a:r>
              <a:rPr lang="en-US" sz="2671" b="1" spc="120">
                <a:solidFill>
                  <a:srgbClr val="2A2E3A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System Design and Architecture</a:t>
            </a:r>
          </a:p>
          <a:p>
            <a:pPr marL="0" lvl="0" indent="0" algn="ctr">
              <a:lnSpc>
                <a:spcPts val="3740"/>
              </a:lnSpc>
              <a:spcBef>
                <a:spcPct val="0"/>
              </a:spcBef>
            </a:pPr>
            <a:endParaRPr lang="en-US" sz="2671" b="1" spc="120">
              <a:solidFill>
                <a:srgbClr val="2A2E3A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11387421" y="4398633"/>
            <a:ext cx="6375387" cy="2282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4"/>
              </a:lnSpc>
            </a:pPr>
            <a:r>
              <a:rPr lang="en-US" sz="1652" spc="74">
                <a:solidFill>
                  <a:srgbClr val="2A2E3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1)Admin Panel Development: Create a dashboard for managing bus schedules, routes, and staff.</a:t>
            </a:r>
          </a:p>
          <a:p>
            <a:pPr algn="ctr">
              <a:lnSpc>
                <a:spcPts val="2314"/>
              </a:lnSpc>
            </a:pPr>
            <a:r>
              <a:rPr lang="en-US" sz="1652" spc="74">
                <a:solidFill>
                  <a:srgbClr val="2A2E3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2)Customer Panel Development: Implement ticket booking, QR code generation, and real-time tracking features.</a:t>
            </a:r>
          </a:p>
          <a:p>
            <a:pPr algn="ctr">
              <a:lnSpc>
                <a:spcPts val="2314"/>
              </a:lnSpc>
            </a:pPr>
            <a:r>
              <a:rPr lang="en-US" sz="1652" spc="74">
                <a:solidFill>
                  <a:srgbClr val="2A2E3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3)Integrate Google Maps API for live bus tracking visualization.</a:t>
            </a:r>
          </a:p>
          <a:p>
            <a:pPr marL="0" lvl="0" indent="0" algn="ctr">
              <a:lnSpc>
                <a:spcPts val="2314"/>
              </a:lnSpc>
              <a:spcBef>
                <a:spcPct val="0"/>
              </a:spcBef>
            </a:pPr>
            <a:endParaRPr lang="en-US" sz="1652" spc="74">
              <a:solidFill>
                <a:srgbClr val="2A2E3A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2527462" y="3297953"/>
            <a:ext cx="3862113" cy="462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40"/>
              </a:lnSpc>
              <a:spcBef>
                <a:spcPct val="0"/>
              </a:spcBef>
            </a:pPr>
            <a:r>
              <a:rPr lang="en-US" sz="2671" b="1" spc="120">
                <a:solidFill>
                  <a:srgbClr val="2A2E3A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Development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838270" y="8341637"/>
            <a:ext cx="5647416" cy="1424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4"/>
              </a:lnSpc>
            </a:pPr>
            <a:r>
              <a:rPr lang="en-US" sz="1652" spc="74">
                <a:solidFill>
                  <a:srgbClr val="2A2E3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1)Deploy the application on cloud services like Firebase or AWS for backend operations.</a:t>
            </a:r>
          </a:p>
          <a:p>
            <a:pPr algn="ctr">
              <a:lnSpc>
                <a:spcPts val="2314"/>
              </a:lnSpc>
            </a:pPr>
            <a:r>
              <a:rPr lang="en-US" sz="1652" spc="74">
                <a:solidFill>
                  <a:srgbClr val="2A2E3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2)Publish the app on Google Play Store and Apple App Store for public access.</a:t>
            </a:r>
          </a:p>
          <a:p>
            <a:pPr marL="0" lvl="0" indent="0" algn="ctr">
              <a:lnSpc>
                <a:spcPts val="2314"/>
              </a:lnSpc>
              <a:spcBef>
                <a:spcPct val="0"/>
              </a:spcBef>
            </a:pPr>
            <a:endParaRPr lang="en-US" sz="1652" spc="74">
              <a:solidFill>
                <a:srgbClr val="2A2E3A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11637856" y="7444023"/>
            <a:ext cx="5985105" cy="4625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40"/>
              </a:lnSpc>
              <a:spcBef>
                <a:spcPct val="0"/>
              </a:spcBef>
            </a:pPr>
            <a:r>
              <a:rPr lang="en-US" sz="2671" b="1" spc="120">
                <a:solidFill>
                  <a:srgbClr val="2A2E3A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Maintenance and Support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804440" y="8351162"/>
            <a:ext cx="5028951" cy="15893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74"/>
              </a:lnSpc>
            </a:pPr>
            <a:r>
              <a:rPr lang="en-US" sz="1552" spc="69">
                <a:solidFill>
                  <a:srgbClr val="2A2E3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1)Integrate GPS data feeds with the backend.</a:t>
            </a:r>
          </a:p>
          <a:p>
            <a:pPr algn="ctr">
              <a:lnSpc>
                <a:spcPts val="2174"/>
              </a:lnSpc>
            </a:pPr>
            <a:r>
              <a:rPr lang="en-US" sz="1552" spc="69">
                <a:solidFill>
                  <a:srgbClr val="2A2E3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2)Conduct rigorous testing to ensure data accuracy in real-time tracking.</a:t>
            </a:r>
          </a:p>
          <a:p>
            <a:pPr algn="ctr">
              <a:lnSpc>
                <a:spcPts val="2174"/>
              </a:lnSpc>
            </a:pPr>
            <a:r>
              <a:rPr lang="en-US" sz="1552" spc="69">
                <a:solidFill>
                  <a:srgbClr val="2A2E3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3)Perform user acceptance testing to refine the UI/UX.</a:t>
            </a:r>
          </a:p>
          <a:p>
            <a:pPr marL="0" lvl="0" indent="0" algn="ctr">
              <a:lnSpc>
                <a:spcPts val="2174"/>
              </a:lnSpc>
              <a:spcBef>
                <a:spcPct val="0"/>
              </a:spcBef>
            </a:pPr>
            <a:endParaRPr lang="en-US" sz="1552" spc="69">
              <a:solidFill>
                <a:srgbClr val="2A2E3A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660319" y="7444023"/>
            <a:ext cx="5173072" cy="935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0"/>
              </a:lnSpc>
            </a:pPr>
            <a:r>
              <a:rPr lang="en-US" sz="2671" b="1" spc="120">
                <a:solidFill>
                  <a:srgbClr val="2A2E3A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Integration and Testing</a:t>
            </a:r>
          </a:p>
          <a:p>
            <a:pPr marL="0" lvl="0" indent="0" algn="ctr">
              <a:lnSpc>
                <a:spcPts val="3740"/>
              </a:lnSpc>
              <a:spcBef>
                <a:spcPct val="0"/>
              </a:spcBef>
            </a:pPr>
            <a:endParaRPr lang="en-US" sz="2671" b="1" spc="120">
              <a:solidFill>
                <a:srgbClr val="2A2E3A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</p:txBody>
      </p:sp>
      <p:grpSp>
        <p:nvGrpSpPr>
          <p:cNvPr id="32" name="Group 32"/>
          <p:cNvGrpSpPr/>
          <p:nvPr/>
        </p:nvGrpSpPr>
        <p:grpSpPr>
          <a:xfrm>
            <a:off x="8390385" y="7033174"/>
            <a:ext cx="343780" cy="343780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80D12A"/>
            </a:solidFill>
            <a:ln w="38100" cap="sq">
              <a:solidFill>
                <a:srgbClr val="052A47"/>
              </a:solidFill>
              <a:prstDash val="solid"/>
              <a:miter/>
            </a:ln>
          </p:spPr>
        </p:sp>
        <p:sp>
          <p:nvSpPr>
            <p:cNvPr id="34" name="TextBox 3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TextBox 35"/>
          <p:cNvSpPr txBox="1"/>
          <p:nvPr/>
        </p:nvSpPr>
        <p:spPr>
          <a:xfrm>
            <a:off x="5975739" y="7444023"/>
            <a:ext cx="5173072" cy="9357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0"/>
              </a:lnSpc>
            </a:pPr>
            <a:r>
              <a:rPr lang="en-US" sz="2671" b="1" spc="120" dirty="0">
                <a:solidFill>
                  <a:srgbClr val="2A2E3A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Deployment</a:t>
            </a:r>
          </a:p>
          <a:p>
            <a:pPr marL="0" lvl="0" indent="0" algn="ctr">
              <a:lnSpc>
                <a:spcPts val="3740"/>
              </a:lnSpc>
              <a:spcBef>
                <a:spcPct val="0"/>
              </a:spcBef>
            </a:pPr>
            <a:endParaRPr lang="en-US" sz="2671" b="1" spc="120" dirty="0">
              <a:solidFill>
                <a:srgbClr val="2A2E3A"/>
              </a:solidFill>
              <a:latin typeface="Montserrat Classic Bold"/>
              <a:ea typeface="Montserrat Classic Bold"/>
              <a:cs typeface="Montserrat Classic Bold"/>
              <a:sym typeface="Montserrat Classic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1637856" y="8341637"/>
            <a:ext cx="6332416" cy="1424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14"/>
              </a:lnSpc>
            </a:pPr>
            <a:r>
              <a:rPr lang="en-US" sz="1652" spc="74" dirty="0">
                <a:solidFill>
                  <a:srgbClr val="2A2E3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1)Provide regular updates for feature enhancements and security patches.</a:t>
            </a:r>
          </a:p>
          <a:p>
            <a:pPr algn="ctr">
              <a:lnSpc>
                <a:spcPts val="2314"/>
              </a:lnSpc>
            </a:pPr>
            <a:r>
              <a:rPr lang="en-US" sz="1652" spc="74" dirty="0">
                <a:solidFill>
                  <a:srgbClr val="2A2E3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2)Offer 24/7 customer support through an in-app chatbot or help desk system.</a:t>
            </a:r>
          </a:p>
          <a:p>
            <a:pPr marL="0" lvl="0" indent="0" algn="ctr">
              <a:lnSpc>
                <a:spcPts val="2314"/>
              </a:lnSpc>
              <a:spcBef>
                <a:spcPct val="0"/>
              </a:spcBef>
            </a:pPr>
            <a:endParaRPr lang="en-US" sz="1652" spc="74" dirty="0">
              <a:solidFill>
                <a:srgbClr val="2A2E3A"/>
              </a:solidFill>
              <a:latin typeface="Montserrat Classic"/>
              <a:ea typeface="Montserrat Classic"/>
              <a:cs typeface="Montserrat Classic"/>
              <a:sym typeface="Montserrat Classic"/>
            </a:endParaRPr>
          </a:p>
        </p:txBody>
      </p:sp>
      <p:sp>
        <p:nvSpPr>
          <p:cNvPr id="37" name="Freeform 37"/>
          <p:cNvSpPr/>
          <p:nvPr/>
        </p:nvSpPr>
        <p:spPr>
          <a:xfrm>
            <a:off x="17051070" y="9393548"/>
            <a:ext cx="919202" cy="745910"/>
          </a:xfrm>
          <a:custGeom>
            <a:avLst/>
            <a:gdLst/>
            <a:ahLst/>
            <a:cxnLst/>
            <a:rect l="l" t="t" r="r" b="b"/>
            <a:pathLst>
              <a:path w="919202" h="745910">
                <a:moveTo>
                  <a:pt x="0" y="0"/>
                </a:moveTo>
                <a:lnTo>
                  <a:pt x="919202" y="0"/>
                </a:lnTo>
                <a:lnTo>
                  <a:pt x="919202" y="745910"/>
                </a:lnTo>
                <a:lnTo>
                  <a:pt x="0" y="7459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9A7E6B76-27E4-26AF-2265-F4C0A737AD52}"/>
              </a:ext>
            </a:extLst>
          </p:cNvPr>
          <p:cNvSpPr/>
          <p:nvPr/>
        </p:nvSpPr>
        <p:spPr>
          <a:xfrm>
            <a:off x="13800630" y="2640255"/>
            <a:ext cx="4099128" cy="4512963"/>
          </a:xfrm>
          <a:prstGeom prst="arc">
            <a:avLst>
              <a:gd name="adj1" fmla="val 16200000"/>
              <a:gd name="adj2" fmla="val 5406608"/>
            </a:avLst>
          </a:prstGeom>
          <a:noFill/>
          <a:ln w="76200">
            <a:solidFill>
              <a:srgbClr val="051D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1474514"/>
            <a:ext cx="6914193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7615"/>
              </a:lnSpc>
              <a:spcBef>
                <a:spcPct val="0"/>
              </a:spcBef>
            </a:pPr>
            <a:r>
              <a:rPr lang="en-US" sz="6346" b="1" spc="228" dirty="0">
                <a:solidFill>
                  <a:srgbClr val="2A2E3A"/>
                </a:solidFill>
                <a:latin typeface="Lustria"/>
                <a:ea typeface="Lustria"/>
                <a:cs typeface="Lustria"/>
                <a:sym typeface="Lustria"/>
              </a:rPr>
              <a:t>Conclusion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322740" y="2920351"/>
            <a:ext cx="15642521" cy="9402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24"/>
              </a:lnSpc>
              <a:spcBef>
                <a:spcPct val="0"/>
              </a:spcBef>
            </a:pPr>
            <a:r>
              <a:rPr lang="en-US" sz="2732" spc="60">
                <a:solidFill>
                  <a:srgbClr val="2A2E3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The NaviRide app will enhance the public transportation experience for commuters in Navi Mumbai.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22740" y="4203192"/>
            <a:ext cx="15642521" cy="940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21"/>
              </a:lnSpc>
              <a:spcBef>
                <a:spcPct val="0"/>
              </a:spcBef>
            </a:pPr>
            <a:r>
              <a:rPr lang="en-US" sz="2729" spc="60">
                <a:solidFill>
                  <a:srgbClr val="2A2E3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The platform connects passengers and bus authorities through real-time bus tracking, digital ticketing, and community features.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07352" y="5369096"/>
            <a:ext cx="16157908" cy="940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21"/>
              </a:lnSpc>
              <a:spcBef>
                <a:spcPct val="0"/>
              </a:spcBef>
            </a:pPr>
            <a:r>
              <a:rPr lang="en-US" sz="2729" u="none" strike="noStrike" spc="60">
                <a:solidFill>
                  <a:srgbClr val="2A2E3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Using Flutter and Dart makes the application responsive and scalable for the city's residents' needs.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22740" y="6652304"/>
            <a:ext cx="15642521" cy="464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821"/>
              </a:lnSpc>
              <a:spcBef>
                <a:spcPct val="0"/>
              </a:spcBef>
            </a:pPr>
            <a:r>
              <a:rPr lang="en-US" sz="2729" u="none" strike="noStrike" spc="60">
                <a:solidFill>
                  <a:srgbClr val="2A2E3A"/>
                </a:solidFill>
                <a:latin typeface="Montserrat Classic"/>
                <a:ea typeface="Montserrat Classic"/>
                <a:cs typeface="Montserrat Classic"/>
                <a:sym typeface="Montserrat Classic"/>
              </a:rPr>
              <a:t>Using Flutter and Dart ensures the application is responsive and scalable for residents.</a:t>
            </a:r>
          </a:p>
        </p:txBody>
      </p:sp>
      <p:sp>
        <p:nvSpPr>
          <p:cNvPr id="8" name="Freeform 8"/>
          <p:cNvSpPr/>
          <p:nvPr/>
        </p:nvSpPr>
        <p:spPr>
          <a:xfrm>
            <a:off x="16340098" y="8767829"/>
            <a:ext cx="919202" cy="745910"/>
          </a:xfrm>
          <a:custGeom>
            <a:avLst/>
            <a:gdLst/>
            <a:ahLst/>
            <a:cxnLst/>
            <a:rect l="l" t="t" r="r" b="b"/>
            <a:pathLst>
              <a:path w="919202" h="745910">
                <a:moveTo>
                  <a:pt x="0" y="0"/>
                </a:moveTo>
                <a:lnTo>
                  <a:pt x="919202" y="0"/>
                </a:lnTo>
                <a:lnTo>
                  <a:pt x="919202" y="745909"/>
                </a:lnTo>
                <a:lnTo>
                  <a:pt x="0" y="7459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798626" y="242888"/>
            <a:ext cx="8149287" cy="15901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12389"/>
              </a:lnSpc>
              <a:spcBef>
                <a:spcPct val="0"/>
              </a:spcBef>
            </a:pPr>
            <a:r>
              <a:rPr lang="en-US" sz="10324" b="1" spc="371" dirty="0">
                <a:solidFill>
                  <a:srgbClr val="2A2E3A"/>
                </a:solidFill>
                <a:latin typeface="Lustria"/>
                <a:ea typeface="Lustria"/>
                <a:cs typeface="Lustria"/>
                <a:sym typeface="Lustria"/>
              </a:rPr>
              <a:t>References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78477" y="1969779"/>
            <a:ext cx="16731045" cy="77814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64"/>
              </a:lnSpc>
            </a:pPr>
            <a:r>
              <a:rPr lang="en-US" sz="1991">
                <a:solidFill>
                  <a:srgbClr val="31557F"/>
                </a:solidFill>
                <a:latin typeface="Lustria"/>
                <a:ea typeface="Lustria"/>
                <a:cs typeface="Lustria"/>
                <a:sym typeface="Lustria"/>
                <a:hlinkClick r:id="rId3" tooltip="https://flutter.dev/?gad_source=1&amp;gclid=CjwKCAjw68K4BhAuEiwAylp3kqISIZYbjAC3EevrWKISpniuMP0qkzNiLchfBMnrhhDVD85l3mboCBoC5CoQAvD_BwE&amp;gclsrc=aw.ds"/>
              </a:rPr>
              <a:t>Flutter Documentation: Comprehensive guides and examples for Flutter development.</a:t>
            </a:r>
          </a:p>
          <a:p>
            <a:pPr algn="ctr">
              <a:lnSpc>
                <a:spcPts val="3864"/>
              </a:lnSpc>
            </a:pPr>
            <a:r>
              <a:rPr lang="en-US" sz="1991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  <a:hlinkClick r:id="rId3" tooltip="https://flutter.dev/?gad_source=1&amp;gclid=CjwKCAjw68K4BhAuEiwAylp3kqISIZYbjAC3EevrWKISpniuMP0qkzNiLchfBMnrhhDVD85l3mboCBoC5CoQAvD_BwE&amp;gclsrc=aw.ds"/>
              </a:rPr>
              <a:t>Website: Flutter.dev</a:t>
            </a:r>
          </a:p>
          <a:p>
            <a:pPr algn="ctr">
              <a:lnSpc>
                <a:spcPts val="3864"/>
              </a:lnSpc>
            </a:pPr>
            <a:endParaRPr lang="en-US" sz="1991">
              <a:solidFill>
                <a:srgbClr val="000000"/>
              </a:solidFill>
              <a:latin typeface="Lustria"/>
              <a:ea typeface="Lustria"/>
              <a:cs typeface="Lustria"/>
              <a:sym typeface="Lustria"/>
              <a:hlinkClick r:id="rId3" tooltip="https://flutter.dev/?gad_source=1&amp;gclid=CjwKCAjw68K4BhAuEiwAylp3kqISIZYbjAC3EevrWKISpniuMP0qkzNiLchfBMnrhhDVD85l3mboCBoC5CoQAvD_BwE&amp;gclsrc=aw.ds"/>
            </a:endParaRPr>
          </a:p>
          <a:p>
            <a:pPr algn="ctr">
              <a:lnSpc>
                <a:spcPts val="3864"/>
              </a:lnSpc>
            </a:pPr>
            <a:r>
              <a:rPr lang="en-US" sz="1991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  <a:hlinkClick r:id="rId3" tooltip="https://flutter.dev/?gad_source=1&amp;gclid=CjwKCAjw68K4BhAuEiwAylp3kqISIZYbjAC3EevrWKISpniuMP0qkzNiLchfBMnrhhDVD85l3mboCBoC5CoQAvD_BwE&amp;gclsrc=aw.ds"/>
              </a:rPr>
              <a:t>Google Maps API: Information on integrating maps and GPS features into mobile applications.</a:t>
            </a:r>
          </a:p>
          <a:p>
            <a:pPr algn="ctr">
              <a:lnSpc>
                <a:spcPts val="3864"/>
              </a:lnSpc>
            </a:pPr>
            <a:r>
              <a:rPr lang="en-US" sz="1991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  <a:hlinkClick r:id="rId3" tooltip="https://flutter.dev/?gad_source=1&amp;gclid=CjwKCAjw68K4BhAuEiwAylp3kqISIZYbjAC3EevrWKISpniuMP0qkzNiLchfBMnrhhDVD85l3mboCBoC5CoQAvD_BwE&amp;gclsrc=aw.ds"/>
              </a:rPr>
              <a:t>Website: Google Maps Platform</a:t>
            </a:r>
          </a:p>
          <a:p>
            <a:pPr algn="ctr">
              <a:lnSpc>
                <a:spcPts val="3864"/>
              </a:lnSpc>
            </a:pPr>
            <a:endParaRPr lang="en-US" sz="1991">
              <a:solidFill>
                <a:srgbClr val="000000"/>
              </a:solidFill>
              <a:latin typeface="Lustria"/>
              <a:ea typeface="Lustria"/>
              <a:cs typeface="Lustria"/>
              <a:sym typeface="Lustria"/>
              <a:hlinkClick r:id="rId3" tooltip="https://flutter.dev/?gad_source=1&amp;gclid=CjwKCAjw68K4BhAuEiwAylp3kqISIZYbjAC3EevrWKISpniuMP0qkzNiLchfBMnrhhDVD85l3mboCBoC5CoQAvD_BwE&amp;gclsrc=aw.ds"/>
            </a:endParaRPr>
          </a:p>
          <a:p>
            <a:pPr algn="ctr">
              <a:lnSpc>
                <a:spcPts val="3864"/>
              </a:lnSpc>
            </a:pPr>
            <a:r>
              <a:rPr lang="en-US" sz="1991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  <a:hlinkClick r:id="rId3" tooltip="https://flutter.dev/?gad_source=1&amp;gclid=CjwKCAjw68K4BhAuEiwAylp3kqISIZYbjAC3EevrWKISpniuMP0qkzNiLchfBMnrhhDVD85l3mboCBoC5CoQAvD_BwE&amp;gclsrc=aw.ds"/>
              </a:rPr>
              <a:t>WebSocket Communication: Real-time data streaming techniques using WebSocket in mobile applications.</a:t>
            </a:r>
          </a:p>
          <a:p>
            <a:pPr algn="ctr">
              <a:lnSpc>
                <a:spcPts val="3864"/>
              </a:lnSpc>
            </a:pPr>
            <a:r>
              <a:rPr lang="en-US" sz="1991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  <a:hlinkClick r:id="rId3" tooltip="https://flutter.dev/?gad_source=1&amp;gclid=CjwKCAjw68K4BhAuEiwAylp3kqISIZYbjAC3EevrWKISpniuMP0qkzNiLchfBMnrhhDVD85l3mboCBoC5CoQAvD_BwE&amp;gclsrc=aw.ds"/>
              </a:rPr>
              <a:t>Documentation: WebSocket Protocol</a:t>
            </a:r>
          </a:p>
          <a:p>
            <a:pPr algn="ctr">
              <a:lnSpc>
                <a:spcPts val="3864"/>
              </a:lnSpc>
            </a:pPr>
            <a:endParaRPr lang="en-US" sz="1991">
              <a:solidFill>
                <a:srgbClr val="000000"/>
              </a:solidFill>
              <a:latin typeface="Lustria"/>
              <a:ea typeface="Lustria"/>
              <a:cs typeface="Lustria"/>
              <a:sym typeface="Lustria"/>
              <a:hlinkClick r:id="rId3" tooltip="https://flutter.dev/?gad_source=1&amp;gclid=CjwKCAjw68K4BhAuEiwAylp3kqISIZYbjAC3EevrWKISpniuMP0qkzNiLchfBMnrhhDVD85l3mboCBoC5CoQAvD_BwE&amp;gclsrc=aw.ds"/>
            </a:endParaRPr>
          </a:p>
          <a:p>
            <a:pPr algn="ctr">
              <a:lnSpc>
                <a:spcPts val="3864"/>
              </a:lnSpc>
            </a:pPr>
            <a:r>
              <a:rPr lang="en-US" sz="1991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  <a:hlinkClick r:id="rId3" tooltip="https://flutter.dev/?gad_source=1&amp;gclid=CjwKCAjw68K4BhAuEiwAylp3kqISIZYbjAC3EevrWKISpniuMP0qkzNiLchfBMnrhhDVD85l3mboCBoC5CoQAvD_BwE&amp;gclsrc=aw.ds"/>
              </a:rPr>
              <a:t>Firebase Realtime Database: Best practices for managing dynamic data in real-time.</a:t>
            </a:r>
          </a:p>
          <a:p>
            <a:pPr algn="ctr">
              <a:lnSpc>
                <a:spcPts val="3864"/>
              </a:lnSpc>
            </a:pPr>
            <a:r>
              <a:rPr lang="en-US" sz="1991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  <a:hlinkClick r:id="rId3" tooltip="https://flutter.dev/?gad_source=1&amp;gclid=CjwKCAjw68K4BhAuEiwAylp3kqISIZYbjAC3EevrWKISpniuMP0qkzNiLchfBMnrhhDVD85l3mboCBoC5CoQAvD_BwE&amp;gclsrc=aw.ds"/>
              </a:rPr>
              <a:t>Website: Firebase</a:t>
            </a:r>
          </a:p>
          <a:p>
            <a:pPr algn="ctr">
              <a:lnSpc>
                <a:spcPts val="3864"/>
              </a:lnSpc>
            </a:pPr>
            <a:endParaRPr lang="en-US" sz="1991">
              <a:solidFill>
                <a:srgbClr val="000000"/>
              </a:solidFill>
              <a:latin typeface="Lustria"/>
              <a:ea typeface="Lustria"/>
              <a:cs typeface="Lustria"/>
              <a:sym typeface="Lustria"/>
              <a:hlinkClick r:id="rId3" tooltip="https://flutter.dev/?gad_source=1&amp;gclid=CjwKCAjw68K4BhAuEiwAylp3kqISIZYbjAC3EevrWKISpniuMP0qkzNiLchfBMnrhhDVD85l3mboCBoC5CoQAvD_BwE&amp;gclsrc=aw.ds"/>
            </a:endParaRPr>
          </a:p>
          <a:p>
            <a:pPr algn="ctr">
              <a:lnSpc>
                <a:spcPts val="3864"/>
              </a:lnSpc>
            </a:pPr>
            <a:r>
              <a:rPr lang="en-US" sz="1991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  <a:hlinkClick r:id="rId3" tooltip="https://flutter.dev/?gad_source=1&amp;gclid=CjwKCAjw68K4BhAuEiwAylp3kqISIZYbjAC3EevrWKISpniuMP0qkzNiLchfBMnrhhDVD85l3mboCBoC5CoQAvD_BwE&amp;gclsrc=aw.ds"/>
              </a:rPr>
              <a:t>Mapbox: Detailed instructions on adding advanced mapping functionalities to your app.</a:t>
            </a:r>
          </a:p>
          <a:p>
            <a:pPr algn="ctr">
              <a:lnSpc>
                <a:spcPts val="3864"/>
              </a:lnSpc>
            </a:pPr>
            <a:r>
              <a:rPr lang="en-US" sz="1991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  <a:hlinkClick r:id="rId3" tooltip="https://flutter.dev/?gad_source=1&amp;gclid=CjwKCAjw68K4BhAuEiwAylp3kqISIZYbjAC3EevrWKISpniuMP0qkzNiLchfBMnrhhDVD85l3mboCBoC5CoQAvD_BwE&amp;gclsrc=aw.ds"/>
              </a:rPr>
              <a:t>Website: Mapbox</a:t>
            </a:r>
          </a:p>
          <a:p>
            <a:pPr algn="ctr">
              <a:lnSpc>
                <a:spcPts val="3864"/>
              </a:lnSpc>
            </a:pPr>
            <a:endParaRPr lang="en-US" sz="1991">
              <a:solidFill>
                <a:srgbClr val="000000"/>
              </a:solidFill>
              <a:latin typeface="Lustria"/>
              <a:ea typeface="Lustria"/>
              <a:cs typeface="Lustria"/>
              <a:sym typeface="Lustria"/>
              <a:hlinkClick r:id="rId3" tooltip="https://flutter.dev/?gad_source=1&amp;gclid=CjwKCAjw68K4BhAuEiwAylp3kqISIZYbjAC3EevrWKISpniuMP0qkzNiLchfBMnrhhDVD85l3mboCBoC5CoQAvD_BwE&amp;gclsrc=aw.ds"/>
            </a:endParaRPr>
          </a:p>
          <a:p>
            <a:pPr algn="ctr">
              <a:lnSpc>
                <a:spcPts val="3864"/>
              </a:lnSpc>
            </a:pPr>
            <a:r>
              <a:rPr lang="en-US" sz="1991">
                <a:solidFill>
                  <a:srgbClr val="000000"/>
                </a:solidFill>
                <a:latin typeface="Lustria"/>
                <a:ea typeface="Lustria"/>
                <a:cs typeface="Lustria"/>
                <a:sym typeface="Lustria"/>
                <a:hlinkClick r:id="rId3" tooltip="https://flutter.dev/?gad_source=1&amp;gclid=CjwKCAjw68K4BhAuEiwAylp3kqISIZYbjAC3EevrWKISpniuMP0qkzNiLchfBMnrhhDVD85l3mboCBoC5CoQAvD_BwE&amp;gclsrc=aw.ds"/>
              </a:rPr>
              <a:t>These resources will help guide the development and optimization of the NaviRide (Bus Tracking Application) application.</a:t>
            </a:r>
          </a:p>
        </p:txBody>
      </p:sp>
      <p:sp>
        <p:nvSpPr>
          <p:cNvPr id="5" name="Freeform 5"/>
          <p:cNvSpPr/>
          <p:nvPr/>
        </p:nvSpPr>
        <p:spPr>
          <a:xfrm>
            <a:off x="16340098" y="8644136"/>
            <a:ext cx="919202" cy="745910"/>
          </a:xfrm>
          <a:custGeom>
            <a:avLst/>
            <a:gdLst/>
            <a:ahLst/>
            <a:cxnLst/>
            <a:rect l="l" t="t" r="r" b="b"/>
            <a:pathLst>
              <a:path w="919202" h="745910">
                <a:moveTo>
                  <a:pt x="0" y="0"/>
                </a:moveTo>
                <a:lnTo>
                  <a:pt x="919202" y="0"/>
                </a:lnTo>
                <a:lnTo>
                  <a:pt x="919202" y="745909"/>
                </a:lnTo>
                <a:lnTo>
                  <a:pt x="0" y="74590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sp>
        <p:nvSpPr>
          <p:cNvPr id="3" name="Freeform 3"/>
          <p:cNvSpPr/>
          <p:nvPr/>
        </p:nvSpPr>
        <p:spPr>
          <a:xfrm rot="5324316">
            <a:off x="14890109" y="-3175249"/>
            <a:ext cx="6662432" cy="5614266"/>
          </a:xfrm>
          <a:custGeom>
            <a:avLst/>
            <a:gdLst/>
            <a:ahLst/>
            <a:cxnLst/>
            <a:rect l="l" t="t" r="r" b="b"/>
            <a:pathLst>
              <a:path w="6662432" h="5614266">
                <a:moveTo>
                  <a:pt x="0" y="0"/>
                </a:moveTo>
                <a:lnTo>
                  <a:pt x="6662432" y="0"/>
                </a:lnTo>
                <a:lnTo>
                  <a:pt x="6662432" y="5614266"/>
                </a:lnTo>
                <a:lnTo>
                  <a:pt x="0" y="56142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6481007" y="1073135"/>
            <a:ext cx="1514312" cy="1301362"/>
            <a:chOff x="0" y="0"/>
            <a:chExt cx="812800" cy="6985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 rot="-5475683">
            <a:off x="-3331216" y="7818697"/>
            <a:ext cx="6662432" cy="5614266"/>
          </a:xfrm>
          <a:custGeom>
            <a:avLst/>
            <a:gdLst/>
            <a:ahLst/>
            <a:cxnLst/>
            <a:rect l="l" t="t" r="r" b="b"/>
            <a:pathLst>
              <a:path w="6662432" h="5614266">
                <a:moveTo>
                  <a:pt x="0" y="0"/>
                </a:moveTo>
                <a:lnTo>
                  <a:pt x="6662432" y="0"/>
                </a:lnTo>
                <a:lnTo>
                  <a:pt x="6662432" y="5614266"/>
                </a:lnTo>
                <a:lnTo>
                  <a:pt x="0" y="561426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8" name="Group 8"/>
          <p:cNvGrpSpPr/>
          <p:nvPr/>
        </p:nvGrpSpPr>
        <p:grpSpPr>
          <a:xfrm rot="-10800000">
            <a:off x="226005" y="7883216"/>
            <a:ext cx="1514312" cy="1301362"/>
            <a:chOff x="0" y="0"/>
            <a:chExt cx="812800" cy="6985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743585" y="2725087"/>
            <a:ext cx="8800830" cy="4836826"/>
            <a:chOff x="0" y="0"/>
            <a:chExt cx="2317914" cy="127389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17914" cy="1273897"/>
            </a:xfrm>
            <a:custGeom>
              <a:avLst/>
              <a:gdLst/>
              <a:ahLst/>
              <a:cxnLst/>
              <a:rect l="l" t="t" r="r" b="b"/>
              <a:pathLst>
                <a:path w="2317914" h="1273897">
                  <a:moveTo>
                    <a:pt x="0" y="0"/>
                  </a:moveTo>
                  <a:lnTo>
                    <a:pt x="2317914" y="0"/>
                  </a:lnTo>
                  <a:lnTo>
                    <a:pt x="2317914" y="1273897"/>
                  </a:lnTo>
                  <a:lnTo>
                    <a:pt x="0" y="127389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2317914" cy="13310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4160480" y="2596174"/>
            <a:ext cx="9967041" cy="2839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74"/>
              </a:lnSpc>
              <a:spcBef>
                <a:spcPct val="0"/>
              </a:spcBef>
            </a:pPr>
            <a:r>
              <a:rPr lang="en-US" sz="15696" b="1" spc="102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Thank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608898" y="4393888"/>
            <a:ext cx="11070203" cy="2839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74"/>
              </a:lnSpc>
              <a:spcBef>
                <a:spcPct val="0"/>
              </a:spcBef>
            </a:pPr>
            <a:r>
              <a:rPr lang="en-US" sz="15696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You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028700" cy="1771441"/>
            <a:chOff x="0" y="0"/>
            <a:chExt cx="270933" cy="4665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0933" cy="466552"/>
            </a:xfrm>
            <a:custGeom>
              <a:avLst/>
              <a:gdLst/>
              <a:ahLst/>
              <a:cxnLst/>
              <a:rect l="l" t="t" r="r" b="b"/>
              <a:pathLst>
                <a:path w="270933" h="466552">
                  <a:moveTo>
                    <a:pt x="0" y="0"/>
                  </a:moveTo>
                  <a:lnTo>
                    <a:pt x="270933" y="0"/>
                  </a:lnTo>
                  <a:lnTo>
                    <a:pt x="270933" y="466552"/>
                  </a:lnTo>
                  <a:lnTo>
                    <a:pt x="0" y="466552"/>
                  </a:lnTo>
                  <a:close/>
                </a:path>
              </a:pathLst>
            </a:custGeom>
            <a:solidFill>
              <a:srgbClr val="1B946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0933" cy="523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8088569"/>
            <a:ext cx="1028700" cy="1169731"/>
            <a:chOff x="0" y="0"/>
            <a:chExt cx="270933" cy="3080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" cy="308077"/>
            </a:xfrm>
            <a:custGeom>
              <a:avLst/>
              <a:gdLst/>
              <a:ahLst/>
              <a:cxnLst/>
              <a:rect l="l" t="t" r="r" b="b"/>
              <a:pathLst>
                <a:path w="270933" h="308077">
                  <a:moveTo>
                    <a:pt x="0" y="0"/>
                  </a:moveTo>
                  <a:lnTo>
                    <a:pt x="270933" y="0"/>
                  </a:lnTo>
                  <a:lnTo>
                    <a:pt x="270933" y="308077"/>
                  </a:lnTo>
                  <a:lnTo>
                    <a:pt x="0" y="308077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70933" cy="3652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780649" y="8885345"/>
            <a:ext cx="919202" cy="745910"/>
          </a:xfrm>
          <a:custGeom>
            <a:avLst/>
            <a:gdLst/>
            <a:ahLst/>
            <a:cxnLst/>
            <a:rect l="l" t="t" r="r" b="b"/>
            <a:pathLst>
              <a:path w="919202" h="745910">
                <a:moveTo>
                  <a:pt x="0" y="0"/>
                </a:moveTo>
                <a:lnTo>
                  <a:pt x="919202" y="0"/>
                </a:lnTo>
                <a:lnTo>
                  <a:pt x="919202" y="745910"/>
                </a:lnTo>
                <a:lnTo>
                  <a:pt x="0" y="7459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0" y="9258300"/>
            <a:ext cx="1028700" cy="1028700"/>
            <a:chOff x="0" y="0"/>
            <a:chExt cx="270933" cy="27093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B9461"/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-57150"/>
              <a:ext cx="270933" cy="328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AutoShape 13"/>
          <p:cNvSpPr/>
          <p:nvPr/>
        </p:nvSpPr>
        <p:spPr>
          <a:xfrm>
            <a:off x="1723107" y="9277350"/>
            <a:ext cx="14479624" cy="0"/>
          </a:xfrm>
          <a:prstGeom prst="line">
            <a:avLst/>
          </a:prstGeom>
          <a:ln w="38100" cap="flat">
            <a:solidFill>
              <a:srgbClr val="1B946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AutoShape 14"/>
          <p:cNvSpPr/>
          <p:nvPr/>
        </p:nvSpPr>
        <p:spPr>
          <a:xfrm flipH="1">
            <a:off x="17240250" y="3024088"/>
            <a:ext cx="0" cy="5293724"/>
          </a:xfrm>
          <a:prstGeom prst="line">
            <a:avLst/>
          </a:prstGeom>
          <a:ln w="38100" cap="flat">
            <a:solidFill>
              <a:srgbClr val="1B946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Freeform 15"/>
          <p:cNvSpPr/>
          <p:nvPr/>
        </p:nvSpPr>
        <p:spPr>
          <a:xfrm rot="5324316">
            <a:off x="14890109" y="-3175249"/>
            <a:ext cx="6662432" cy="5614266"/>
          </a:xfrm>
          <a:custGeom>
            <a:avLst/>
            <a:gdLst/>
            <a:ahLst/>
            <a:cxnLst/>
            <a:rect l="l" t="t" r="r" b="b"/>
            <a:pathLst>
              <a:path w="6662432" h="5614266">
                <a:moveTo>
                  <a:pt x="0" y="0"/>
                </a:moveTo>
                <a:lnTo>
                  <a:pt x="6662432" y="0"/>
                </a:lnTo>
                <a:lnTo>
                  <a:pt x="6662432" y="5614266"/>
                </a:lnTo>
                <a:lnTo>
                  <a:pt x="0" y="56142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16481007" y="1073135"/>
            <a:ext cx="1514312" cy="1301362"/>
            <a:chOff x="0" y="0"/>
            <a:chExt cx="812800" cy="6985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1B9461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9" name="AutoShape 19"/>
          <p:cNvSpPr/>
          <p:nvPr/>
        </p:nvSpPr>
        <p:spPr>
          <a:xfrm>
            <a:off x="1723107" y="2460438"/>
            <a:ext cx="903745" cy="0"/>
          </a:xfrm>
          <a:prstGeom prst="line">
            <a:avLst/>
          </a:prstGeom>
          <a:ln w="238125" cap="flat">
            <a:solidFill>
              <a:srgbClr val="1B946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TextBox 20"/>
          <p:cNvSpPr txBox="1"/>
          <p:nvPr/>
        </p:nvSpPr>
        <p:spPr>
          <a:xfrm>
            <a:off x="1723107" y="957592"/>
            <a:ext cx="8902606" cy="1013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93"/>
              </a:lnSpc>
              <a:spcBef>
                <a:spcPct val="0"/>
              </a:spcBef>
            </a:pPr>
            <a:r>
              <a:rPr lang="en-US" sz="5852" b="1" spc="380" dirty="0">
                <a:solidFill>
                  <a:srgbClr val="1B9461"/>
                </a:solidFill>
                <a:latin typeface="Lustria"/>
                <a:ea typeface="Lustria"/>
                <a:cs typeface="Lustria"/>
                <a:sym typeface="Lustria"/>
              </a:rPr>
              <a:t>TABLE CONTENT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626851" y="2997874"/>
            <a:ext cx="645670" cy="4995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0"/>
              </a:lnSpc>
            </a:pPr>
            <a:r>
              <a:rPr lang="en-US" sz="2899" spc="130">
                <a:solidFill>
                  <a:srgbClr val="4DBF38"/>
                </a:solidFill>
                <a:latin typeface="Lustria"/>
                <a:ea typeface="Lustria"/>
                <a:cs typeface="Lustria"/>
                <a:sym typeface="Lustria"/>
              </a:rPr>
              <a:t>01</a:t>
            </a:r>
          </a:p>
          <a:p>
            <a:pPr algn="l">
              <a:lnSpc>
                <a:spcPts val="5770"/>
              </a:lnSpc>
            </a:pPr>
            <a:r>
              <a:rPr lang="en-US" sz="2899" spc="130">
                <a:solidFill>
                  <a:srgbClr val="4DBF38"/>
                </a:solidFill>
                <a:latin typeface="Lustria"/>
                <a:ea typeface="Lustria"/>
                <a:cs typeface="Lustria"/>
                <a:sym typeface="Lustria"/>
              </a:rPr>
              <a:t>02</a:t>
            </a:r>
          </a:p>
          <a:p>
            <a:pPr algn="l">
              <a:lnSpc>
                <a:spcPts val="5770"/>
              </a:lnSpc>
            </a:pPr>
            <a:r>
              <a:rPr lang="en-US" sz="2899" spc="130">
                <a:solidFill>
                  <a:srgbClr val="4DBF38"/>
                </a:solidFill>
                <a:latin typeface="Lustria"/>
                <a:ea typeface="Lustria"/>
                <a:cs typeface="Lustria"/>
                <a:sym typeface="Lustria"/>
              </a:rPr>
              <a:t>03</a:t>
            </a:r>
          </a:p>
          <a:p>
            <a:pPr algn="l">
              <a:lnSpc>
                <a:spcPts val="5770"/>
              </a:lnSpc>
            </a:pPr>
            <a:r>
              <a:rPr lang="en-US" sz="2899" spc="130">
                <a:solidFill>
                  <a:srgbClr val="4DBF38"/>
                </a:solidFill>
                <a:latin typeface="Lustria"/>
                <a:ea typeface="Lustria"/>
                <a:cs typeface="Lustria"/>
                <a:sym typeface="Lustria"/>
              </a:rPr>
              <a:t>04</a:t>
            </a:r>
          </a:p>
          <a:p>
            <a:pPr algn="l">
              <a:lnSpc>
                <a:spcPts val="5770"/>
              </a:lnSpc>
            </a:pPr>
            <a:r>
              <a:rPr lang="en-US" sz="2899" spc="130">
                <a:solidFill>
                  <a:srgbClr val="4DBF38"/>
                </a:solidFill>
                <a:latin typeface="Lustria"/>
                <a:ea typeface="Lustria"/>
                <a:cs typeface="Lustria"/>
                <a:sym typeface="Lustria"/>
              </a:rPr>
              <a:t>05</a:t>
            </a:r>
          </a:p>
          <a:p>
            <a:pPr algn="l">
              <a:lnSpc>
                <a:spcPts val="5770"/>
              </a:lnSpc>
            </a:pPr>
            <a:r>
              <a:rPr lang="en-US" sz="2899" spc="130">
                <a:solidFill>
                  <a:srgbClr val="4DBF38"/>
                </a:solidFill>
                <a:latin typeface="Lustria"/>
                <a:ea typeface="Lustria"/>
                <a:cs typeface="Lustria"/>
                <a:sym typeface="Lustria"/>
              </a:rPr>
              <a:t>06</a:t>
            </a:r>
          </a:p>
          <a:p>
            <a:pPr marL="0" lvl="0" indent="0" algn="l">
              <a:lnSpc>
                <a:spcPts val="5770"/>
              </a:lnSpc>
            </a:pPr>
            <a:r>
              <a:rPr lang="en-US" sz="2899" spc="130">
                <a:solidFill>
                  <a:srgbClr val="4DBF38"/>
                </a:solidFill>
                <a:latin typeface="Lustria"/>
                <a:ea typeface="Lustria"/>
                <a:cs typeface="Lustria"/>
                <a:sym typeface="Lustria"/>
              </a:rPr>
              <a:t>07</a:t>
            </a:r>
          </a:p>
        </p:txBody>
      </p:sp>
      <p:sp>
        <p:nvSpPr>
          <p:cNvPr id="22" name="AutoShape 22"/>
          <p:cNvSpPr/>
          <p:nvPr/>
        </p:nvSpPr>
        <p:spPr>
          <a:xfrm flipV="1">
            <a:off x="3635322" y="3216949"/>
            <a:ext cx="0" cy="4776344"/>
          </a:xfrm>
          <a:prstGeom prst="line">
            <a:avLst/>
          </a:prstGeom>
          <a:ln w="38100" cap="flat">
            <a:solidFill>
              <a:srgbClr val="052A47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TextBox 23"/>
          <p:cNvSpPr txBox="1"/>
          <p:nvPr/>
        </p:nvSpPr>
        <p:spPr>
          <a:xfrm>
            <a:off x="4179680" y="2997874"/>
            <a:ext cx="5177957" cy="5719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70"/>
              </a:lnSpc>
            </a:pPr>
            <a:r>
              <a:rPr lang="en-US" sz="2899" spc="130">
                <a:solidFill>
                  <a:srgbClr val="2A2E3A"/>
                </a:solidFill>
                <a:latin typeface="Lustria"/>
                <a:ea typeface="Lustria"/>
                <a:cs typeface="Lustria"/>
                <a:sym typeface="Lustria"/>
              </a:rPr>
              <a:t>Introduction</a:t>
            </a:r>
          </a:p>
          <a:p>
            <a:pPr algn="l">
              <a:lnSpc>
                <a:spcPts val="5770"/>
              </a:lnSpc>
            </a:pPr>
            <a:r>
              <a:rPr lang="en-US" sz="2899" spc="130">
                <a:solidFill>
                  <a:srgbClr val="2A2E3A"/>
                </a:solidFill>
                <a:latin typeface="Lustria"/>
                <a:ea typeface="Lustria"/>
                <a:cs typeface="Lustria"/>
                <a:sym typeface="Lustria"/>
              </a:rPr>
              <a:t>Problem Definition</a:t>
            </a:r>
          </a:p>
          <a:p>
            <a:pPr algn="l">
              <a:lnSpc>
                <a:spcPts val="5770"/>
              </a:lnSpc>
            </a:pPr>
            <a:r>
              <a:rPr lang="en-US" sz="2899" spc="130">
                <a:solidFill>
                  <a:srgbClr val="2A2E3A"/>
                </a:solidFill>
                <a:latin typeface="Lustria"/>
                <a:ea typeface="Lustria"/>
                <a:cs typeface="Lustria"/>
                <a:sym typeface="Lustria"/>
              </a:rPr>
              <a:t>Aims &amp; Objective</a:t>
            </a:r>
          </a:p>
          <a:p>
            <a:pPr algn="l">
              <a:lnSpc>
                <a:spcPts val="5770"/>
              </a:lnSpc>
            </a:pPr>
            <a:r>
              <a:rPr lang="en-US" sz="2899" spc="130">
                <a:solidFill>
                  <a:srgbClr val="2A2E3A"/>
                </a:solidFill>
                <a:latin typeface="Lustria"/>
                <a:ea typeface="Lustria"/>
                <a:cs typeface="Lustria"/>
                <a:sym typeface="Lustria"/>
              </a:rPr>
              <a:t>Proposed Work</a:t>
            </a:r>
          </a:p>
          <a:p>
            <a:pPr algn="l">
              <a:lnSpc>
                <a:spcPts val="5770"/>
              </a:lnSpc>
            </a:pPr>
            <a:r>
              <a:rPr lang="en-US" sz="2899" spc="130">
                <a:solidFill>
                  <a:srgbClr val="2A2E3A"/>
                </a:solidFill>
                <a:latin typeface="Lustria"/>
                <a:ea typeface="Lustria"/>
                <a:cs typeface="Lustria"/>
                <a:sym typeface="Lustria"/>
              </a:rPr>
              <a:t>Plan of Work</a:t>
            </a:r>
          </a:p>
          <a:p>
            <a:pPr algn="l">
              <a:lnSpc>
                <a:spcPts val="5770"/>
              </a:lnSpc>
            </a:pPr>
            <a:r>
              <a:rPr lang="en-US" sz="2899" spc="130">
                <a:solidFill>
                  <a:srgbClr val="2A2E3A"/>
                </a:solidFill>
                <a:latin typeface="Lustria"/>
                <a:ea typeface="Lustria"/>
                <a:cs typeface="Lustria"/>
                <a:sym typeface="Lustria"/>
              </a:rPr>
              <a:t>Conclusion</a:t>
            </a:r>
          </a:p>
          <a:p>
            <a:pPr algn="l">
              <a:lnSpc>
                <a:spcPts val="5770"/>
              </a:lnSpc>
            </a:pPr>
            <a:r>
              <a:rPr lang="en-US" sz="2899" spc="130">
                <a:solidFill>
                  <a:srgbClr val="2A2E3A"/>
                </a:solidFill>
                <a:latin typeface="Lustria"/>
                <a:ea typeface="Lustria"/>
                <a:cs typeface="Lustria"/>
                <a:sym typeface="Lustria"/>
              </a:rPr>
              <a:t>References</a:t>
            </a:r>
          </a:p>
          <a:p>
            <a:pPr marL="0" lvl="0" indent="0" algn="l">
              <a:lnSpc>
                <a:spcPts val="5770"/>
              </a:lnSpc>
            </a:pPr>
            <a:endParaRPr lang="en-US" sz="2899" spc="130">
              <a:solidFill>
                <a:srgbClr val="2A2E3A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0800000" flipH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10287000"/>
                </a:moveTo>
                <a:lnTo>
                  <a:pt x="18288000" y="10287000"/>
                </a:lnTo>
                <a:lnTo>
                  <a:pt x="18288000" y="0"/>
                </a:lnTo>
                <a:lnTo>
                  <a:pt x="0" y="0"/>
                </a:lnTo>
                <a:lnTo>
                  <a:pt x="0" y="10287000"/>
                </a:lnTo>
                <a:close/>
              </a:path>
            </a:pathLst>
          </a:custGeom>
          <a:blipFill>
            <a:blip r:embed="rId2"/>
            <a:stretch>
              <a:fillRect l="-40177" t="-47587" r="-40177" b="-66031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028700" cy="1771441"/>
            <a:chOff x="0" y="0"/>
            <a:chExt cx="270933" cy="46655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0933" cy="466552"/>
            </a:xfrm>
            <a:custGeom>
              <a:avLst/>
              <a:gdLst/>
              <a:ahLst/>
              <a:cxnLst/>
              <a:rect l="l" t="t" r="r" b="b"/>
              <a:pathLst>
                <a:path w="270933" h="466552">
                  <a:moveTo>
                    <a:pt x="0" y="0"/>
                  </a:moveTo>
                  <a:lnTo>
                    <a:pt x="270933" y="0"/>
                  </a:lnTo>
                  <a:lnTo>
                    <a:pt x="270933" y="466552"/>
                  </a:lnTo>
                  <a:lnTo>
                    <a:pt x="0" y="466552"/>
                  </a:lnTo>
                  <a:close/>
                </a:path>
              </a:pathLst>
            </a:custGeom>
            <a:solidFill>
              <a:srgbClr val="1B9461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270933" cy="52370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0" y="8088569"/>
            <a:ext cx="1028700" cy="1169731"/>
            <a:chOff x="0" y="0"/>
            <a:chExt cx="270933" cy="308077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70933" cy="308077"/>
            </a:xfrm>
            <a:custGeom>
              <a:avLst/>
              <a:gdLst/>
              <a:ahLst/>
              <a:cxnLst/>
              <a:rect l="l" t="t" r="r" b="b"/>
              <a:pathLst>
                <a:path w="270933" h="308077">
                  <a:moveTo>
                    <a:pt x="0" y="0"/>
                  </a:moveTo>
                  <a:lnTo>
                    <a:pt x="270933" y="0"/>
                  </a:lnTo>
                  <a:lnTo>
                    <a:pt x="270933" y="308077"/>
                  </a:lnTo>
                  <a:lnTo>
                    <a:pt x="0" y="308077"/>
                  </a:lnTo>
                  <a:close/>
                </a:path>
              </a:pathLst>
            </a:custGeom>
            <a:solidFill>
              <a:srgbClr val="222222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70933" cy="3652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780649" y="8885345"/>
            <a:ext cx="919202" cy="745910"/>
          </a:xfrm>
          <a:custGeom>
            <a:avLst/>
            <a:gdLst/>
            <a:ahLst/>
            <a:cxnLst/>
            <a:rect l="l" t="t" r="r" b="b"/>
            <a:pathLst>
              <a:path w="919202" h="745910">
                <a:moveTo>
                  <a:pt x="0" y="0"/>
                </a:moveTo>
                <a:lnTo>
                  <a:pt x="919202" y="0"/>
                </a:lnTo>
                <a:lnTo>
                  <a:pt x="919202" y="745910"/>
                </a:lnTo>
                <a:lnTo>
                  <a:pt x="0" y="74591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45246" y="2770000"/>
            <a:ext cx="15635403" cy="5822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9494" lvl="1" indent="-289747" algn="just">
              <a:lnSpc>
                <a:spcPts val="5233"/>
              </a:lnSpc>
              <a:buAutoNum type="arabicPeriod"/>
            </a:pPr>
            <a:r>
              <a:rPr lang="en-US" sz="2684" spc="-198">
                <a:solidFill>
                  <a:srgbClr val="222222"/>
                </a:solidFill>
                <a:latin typeface="Lustria"/>
                <a:ea typeface="Lustria"/>
                <a:cs typeface="Lustria"/>
                <a:sym typeface="Lustria"/>
              </a:rPr>
              <a:t>The NaviRide (Bus Tracking Application) project aims to revolutionize public transportation in Navi Mumbai by leveraging modern technology to create a seamless and efficient bus management system.</a:t>
            </a:r>
          </a:p>
          <a:p>
            <a:pPr marL="579494" lvl="1" indent="-289747" algn="just">
              <a:lnSpc>
                <a:spcPts val="5233"/>
              </a:lnSpc>
              <a:buAutoNum type="arabicPeriod"/>
            </a:pPr>
            <a:r>
              <a:rPr lang="en-US" sz="2684" spc="-198">
                <a:solidFill>
                  <a:srgbClr val="222222"/>
                </a:solidFill>
                <a:latin typeface="Lustria"/>
                <a:ea typeface="Lustria"/>
                <a:cs typeface="Lustria"/>
                <a:sym typeface="Lustria"/>
              </a:rPr>
              <a:t>This project focuses on the development of both Admin and Customer panels, providing real-time tracking, ticketing, and management solutions for the local bus system.</a:t>
            </a:r>
          </a:p>
          <a:p>
            <a:pPr marL="579494" lvl="1" indent="-289747" algn="just">
              <a:lnSpc>
                <a:spcPts val="5233"/>
              </a:lnSpc>
              <a:buAutoNum type="arabicPeriod"/>
            </a:pPr>
            <a:r>
              <a:rPr lang="en-US" sz="2684" spc="-198">
                <a:solidFill>
                  <a:srgbClr val="222222"/>
                </a:solidFill>
                <a:latin typeface="Lustria"/>
                <a:ea typeface="Lustria"/>
                <a:cs typeface="Lustria"/>
                <a:sym typeface="Lustria"/>
              </a:rPr>
              <a:t>The application uses GPS, WebSocket, and Flutter technology to provide up-to-date information to passengers and enhance operational efficiency for administrators. </a:t>
            </a:r>
          </a:p>
          <a:p>
            <a:pPr marL="579494" lvl="1" indent="-289747" algn="just">
              <a:lnSpc>
                <a:spcPts val="5233"/>
              </a:lnSpc>
              <a:buAutoNum type="arabicPeriod"/>
            </a:pPr>
            <a:r>
              <a:rPr lang="en-US" sz="2684" spc="-198">
                <a:solidFill>
                  <a:srgbClr val="222222"/>
                </a:solidFill>
                <a:latin typeface="Lustria"/>
                <a:ea typeface="Lustria"/>
                <a:cs typeface="Lustria"/>
                <a:sym typeface="Lustria"/>
              </a:rPr>
              <a:t>. The introduction of a QR code-based ticketing system and a community feature for incident reporting and customer support ensures a better experience for all users.</a:t>
            </a:r>
          </a:p>
          <a:p>
            <a:pPr algn="just">
              <a:lnSpc>
                <a:spcPts val="4616"/>
              </a:lnSpc>
            </a:pPr>
            <a:endParaRPr lang="en-US" sz="2684" spc="-198">
              <a:solidFill>
                <a:srgbClr val="22222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0" y="9258300"/>
            <a:ext cx="1028700" cy="1028700"/>
            <a:chOff x="0" y="0"/>
            <a:chExt cx="270933" cy="2709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70933" cy="270933"/>
            </a:xfrm>
            <a:custGeom>
              <a:avLst/>
              <a:gdLst/>
              <a:ahLst/>
              <a:cxnLst/>
              <a:rect l="l" t="t" r="r" b="b"/>
              <a:pathLst>
                <a:path w="270933" h="270933">
                  <a:moveTo>
                    <a:pt x="0" y="0"/>
                  </a:moveTo>
                  <a:lnTo>
                    <a:pt x="270933" y="0"/>
                  </a:lnTo>
                  <a:lnTo>
                    <a:pt x="270933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1B9461"/>
            </a:solidFill>
            <a:ln cap="sq">
              <a:noFill/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57150"/>
              <a:ext cx="270933" cy="3280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AutoShape 14"/>
          <p:cNvSpPr/>
          <p:nvPr/>
        </p:nvSpPr>
        <p:spPr>
          <a:xfrm>
            <a:off x="1723107" y="9277350"/>
            <a:ext cx="14479624" cy="0"/>
          </a:xfrm>
          <a:prstGeom prst="line">
            <a:avLst/>
          </a:prstGeom>
          <a:ln w="38100" cap="flat">
            <a:solidFill>
              <a:srgbClr val="1B946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AutoShape 15"/>
          <p:cNvSpPr/>
          <p:nvPr/>
        </p:nvSpPr>
        <p:spPr>
          <a:xfrm flipH="1">
            <a:off x="17240250" y="3024088"/>
            <a:ext cx="0" cy="5293724"/>
          </a:xfrm>
          <a:prstGeom prst="line">
            <a:avLst/>
          </a:prstGeom>
          <a:ln w="38100" cap="flat">
            <a:solidFill>
              <a:srgbClr val="1B946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6" name="Freeform 16"/>
          <p:cNvSpPr/>
          <p:nvPr/>
        </p:nvSpPr>
        <p:spPr>
          <a:xfrm rot="5324316">
            <a:off x="14890109" y="-3175249"/>
            <a:ext cx="6662432" cy="5614266"/>
          </a:xfrm>
          <a:custGeom>
            <a:avLst/>
            <a:gdLst/>
            <a:ahLst/>
            <a:cxnLst/>
            <a:rect l="l" t="t" r="r" b="b"/>
            <a:pathLst>
              <a:path w="6662432" h="5614266">
                <a:moveTo>
                  <a:pt x="0" y="0"/>
                </a:moveTo>
                <a:lnTo>
                  <a:pt x="6662432" y="0"/>
                </a:lnTo>
                <a:lnTo>
                  <a:pt x="6662432" y="5614266"/>
                </a:lnTo>
                <a:lnTo>
                  <a:pt x="0" y="56142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16481007" y="1073135"/>
            <a:ext cx="1514312" cy="1301362"/>
            <a:chOff x="0" y="0"/>
            <a:chExt cx="812800" cy="6985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698500"/>
            </a:xfrm>
            <a:custGeom>
              <a:avLst/>
              <a:gdLst/>
              <a:ahLst/>
              <a:cxnLst/>
              <a:rect l="l" t="t" r="r" b="b"/>
              <a:pathLst>
                <a:path w="812800" h="698500">
                  <a:moveTo>
                    <a:pt x="812800" y="349250"/>
                  </a:moveTo>
                  <a:lnTo>
                    <a:pt x="609600" y="698500"/>
                  </a:lnTo>
                  <a:lnTo>
                    <a:pt x="203200" y="698500"/>
                  </a:lnTo>
                  <a:lnTo>
                    <a:pt x="0" y="349250"/>
                  </a:lnTo>
                  <a:lnTo>
                    <a:pt x="203200" y="0"/>
                  </a:lnTo>
                  <a:lnTo>
                    <a:pt x="609600" y="0"/>
                  </a:lnTo>
                  <a:lnTo>
                    <a:pt x="812800" y="349250"/>
                  </a:lnTo>
                  <a:close/>
                </a:path>
              </a:pathLst>
            </a:custGeom>
            <a:solidFill>
              <a:srgbClr val="1B9461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114300" y="-57150"/>
              <a:ext cx="584200" cy="755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0" name="AutoShape 20"/>
          <p:cNvSpPr/>
          <p:nvPr/>
        </p:nvSpPr>
        <p:spPr>
          <a:xfrm>
            <a:off x="1723107" y="2460438"/>
            <a:ext cx="903745" cy="0"/>
          </a:xfrm>
          <a:prstGeom prst="line">
            <a:avLst/>
          </a:prstGeom>
          <a:ln w="238125" cap="flat">
            <a:solidFill>
              <a:srgbClr val="1B946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TextBox 21"/>
          <p:cNvSpPr txBox="1"/>
          <p:nvPr/>
        </p:nvSpPr>
        <p:spPr>
          <a:xfrm>
            <a:off x="1723107" y="957592"/>
            <a:ext cx="6634902" cy="10138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93"/>
              </a:lnSpc>
              <a:spcBef>
                <a:spcPct val="0"/>
              </a:spcBef>
            </a:pPr>
            <a:r>
              <a:rPr lang="en-US" sz="5852" b="1" spc="380" dirty="0">
                <a:solidFill>
                  <a:srgbClr val="1B9461"/>
                </a:solidFill>
                <a:latin typeface="Lustria"/>
                <a:ea typeface="Lustria"/>
                <a:cs typeface="Lustria"/>
                <a:sym typeface="Lustria"/>
              </a:rPr>
              <a:t>Introduction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997137" y="7075637"/>
            <a:ext cx="5578401" cy="557840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106861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684175" y="7005833"/>
            <a:ext cx="452472" cy="45247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w="742950" cap="sq">
              <a:solidFill>
                <a:srgbClr val="106861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017929" y="-2533783"/>
            <a:ext cx="5002094" cy="5002094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>
                <a:alpha val="32941"/>
              </a:srgbClr>
            </a:solidFill>
            <a:ln w="742950" cap="sq">
              <a:solidFill>
                <a:srgbClr val="106861">
                  <a:alpha val="32941"/>
                </a:srgbClr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10800000">
            <a:off x="9028187" y="3444554"/>
            <a:ext cx="5128563" cy="381636"/>
          </a:xfrm>
          <a:custGeom>
            <a:avLst/>
            <a:gdLst/>
            <a:ahLst/>
            <a:cxnLst/>
            <a:rect l="l" t="t" r="r" b="b"/>
            <a:pathLst>
              <a:path w="5128563" h="381636">
                <a:moveTo>
                  <a:pt x="0" y="0"/>
                </a:moveTo>
                <a:lnTo>
                  <a:pt x="5128564" y="0"/>
                </a:lnTo>
                <a:lnTo>
                  <a:pt x="5128564" y="381637"/>
                </a:lnTo>
                <a:lnTo>
                  <a:pt x="0" y="3816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2000"/>
            </a:blip>
            <a:stretch>
              <a:fillRect b="-286352"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8921546" y="1425268"/>
            <a:ext cx="6427497" cy="2086085"/>
            <a:chOff x="0" y="0"/>
            <a:chExt cx="1487488" cy="48277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87488" cy="482774"/>
            </a:xfrm>
            <a:custGeom>
              <a:avLst/>
              <a:gdLst/>
              <a:ahLst/>
              <a:cxnLst/>
              <a:rect l="l" t="t" r="r" b="b"/>
              <a:pathLst>
                <a:path w="1487488" h="482774">
                  <a:moveTo>
                    <a:pt x="38544" y="0"/>
                  </a:moveTo>
                  <a:lnTo>
                    <a:pt x="1448944" y="0"/>
                  </a:lnTo>
                  <a:cubicBezTo>
                    <a:pt x="1459167" y="0"/>
                    <a:pt x="1468971" y="4061"/>
                    <a:pt x="1476199" y="11289"/>
                  </a:cubicBezTo>
                  <a:cubicBezTo>
                    <a:pt x="1483427" y="18518"/>
                    <a:pt x="1487488" y="28321"/>
                    <a:pt x="1487488" y="38544"/>
                  </a:cubicBezTo>
                  <a:lnTo>
                    <a:pt x="1487488" y="444230"/>
                  </a:lnTo>
                  <a:cubicBezTo>
                    <a:pt x="1487488" y="454452"/>
                    <a:pt x="1483427" y="464256"/>
                    <a:pt x="1476199" y="471484"/>
                  </a:cubicBezTo>
                  <a:cubicBezTo>
                    <a:pt x="1468971" y="478713"/>
                    <a:pt x="1459167" y="482774"/>
                    <a:pt x="1448944" y="482774"/>
                  </a:cubicBezTo>
                  <a:lnTo>
                    <a:pt x="38544" y="482774"/>
                  </a:lnTo>
                  <a:cubicBezTo>
                    <a:pt x="28321" y="482774"/>
                    <a:pt x="18518" y="478713"/>
                    <a:pt x="11289" y="471484"/>
                  </a:cubicBezTo>
                  <a:cubicBezTo>
                    <a:pt x="4061" y="464256"/>
                    <a:pt x="0" y="454452"/>
                    <a:pt x="0" y="444230"/>
                  </a:cubicBezTo>
                  <a:lnTo>
                    <a:pt x="0" y="38544"/>
                  </a:lnTo>
                  <a:cubicBezTo>
                    <a:pt x="0" y="28321"/>
                    <a:pt x="4061" y="18518"/>
                    <a:pt x="11289" y="11289"/>
                  </a:cubicBezTo>
                  <a:cubicBezTo>
                    <a:pt x="18518" y="4061"/>
                    <a:pt x="28321" y="0"/>
                    <a:pt x="38544" y="0"/>
                  </a:cubicBezTo>
                  <a:close/>
                </a:path>
              </a:pathLst>
            </a:custGeom>
            <a:solidFill>
              <a:srgbClr val="FFFFFF"/>
            </a:solidFill>
            <a:ln w="10477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487488" cy="520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307532" y="1878174"/>
            <a:ext cx="1228028" cy="1226514"/>
            <a:chOff x="0" y="0"/>
            <a:chExt cx="323431" cy="32303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23431" cy="323032"/>
            </a:xfrm>
            <a:custGeom>
              <a:avLst/>
              <a:gdLst/>
              <a:ahLst/>
              <a:cxnLst/>
              <a:rect l="l" t="t" r="r" b="b"/>
              <a:pathLst>
                <a:path w="323431" h="323032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14300"/>
              <a:ext cx="323431" cy="437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076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-10800000">
            <a:off x="9028187" y="5940727"/>
            <a:ext cx="5128563" cy="381636"/>
          </a:xfrm>
          <a:custGeom>
            <a:avLst/>
            <a:gdLst/>
            <a:ahLst/>
            <a:cxnLst/>
            <a:rect l="l" t="t" r="r" b="b"/>
            <a:pathLst>
              <a:path w="5128563" h="381636">
                <a:moveTo>
                  <a:pt x="0" y="0"/>
                </a:moveTo>
                <a:lnTo>
                  <a:pt x="5128564" y="0"/>
                </a:lnTo>
                <a:lnTo>
                  <a:pt x="5128564" y="381637"/>
                </a:lnTo>
                <a:lnTo>
                  <a:pt x="0" y="3816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2000"/>
            </a:blip>
            <a:stretch>
              <a:fillRect b="-286352"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8921546" y="3921441"/>
            <a:ext cx="6427497" cy="2086085"/>
            <a:chOff x="0" y="0"/>
            <a:chExt cx="1487488" cy="48277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87488" cy="482774"/>
            </a:xfrm>
            <a:custGeom>
              <a:avLst/>
              <a:gdLst/>
              <a:ahLst/>
              <a:cxnLst/>
              <a:rect l="l" t="t" r="r" b="b"/>
              <a:pathLst>
                <a:path w="1487488" h="482774">
                  <a:moveTo>
                    <a:pt x="38544" y="0"/>
                  </a:moveTo>
                  <a:lnTo>
                    <a:pt x="1448944" y="0"/>
                  </a:lnTo>
                  <a:cubicBezTo>
                    <a:pt x="1459167" y="0"/>
                    <a:pt x="1468971" y="4061"/>
                    <a:pt x="1476199" y="11289"/>
                  </a:cubicBezTo>
                  <a:cubicBezTo>
                    <a:pt x="1483427" y="18518"/>
                    <a:pt x="1487488" y="28321"/>
                    <a:pt x="1487488" y="38544"/>
                  </a:cubicBezTo>
                  <a:lnTo>
                    <a:pt x="1487488" y="444230"/>
                  </a:lnTo>
                  <a:cubicBezTo>
                    <a:pt x="1487488" y="454452"/>
                    <a:pt x="1483427" y="464256"/>
                    <a:pt x="1476199" y="471484"/>
                  </a:cubicBezTo>
                  <a:cubicBezTo>
                    <a:pt x="1468971" y="478713"/>
                    <a:pt x="1459167" y="482774"/>
                    <a:pt x="1448944" y="482774"/>
                  </a:cubicBezTo>
                  <a:lnTo>
                    <a:pt x="38544" y="482774"/>
                  </a:lnTo>
                  <a:cubicBezTo>
                    <a:pt x="28321" y="482774"/>
                    <a:pt x="18518" y="478713"/>
                    <a:pt x="11289" y="471484"/>
                  </a:cubicBezTo>
                  <a:cubicBezTo>
                    <a:pt x="4061" y="464256"/>
                    <a:pt x="0" y="454452"/>
                    <a:pt x="0" y="444230"/>
                  </a:cubicBezTo>
                  <a:lnTo>
                    <a:pt x="0" y="38544"/>
                  </a:lnTo>
                  <a:cubicBezTo>
                    <a:pt x="0" y="28321"/>
                    <a:pt x="4061" y="18518"/>
                    <a:pt x="11289" y="11289"/>
                  </a:cubicBezTo>
                  <a:cubicBezTo>
                    <a:pt x="18518" y="4061"/>
                    <a:pt x="28321" y="0"/>
                    <a:pt x="38544" y="0"/>
                  </a:cubicBezTo>
                  <a:close/>
                </a:path>
              </a:pathLst>
            </a:custGeom>
            <a:solidFill>
              <a:srgbClr val="FFFFFF"/>
            </a:solidFill>
            <a:ln w="10477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487488" cy="520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307532" y="4374347"/>
            <a:ext cx="1228028" cy="1226514"/>
            <a:chOff x="0" y="0"/>
            <a:chExt cx="323431" cy="32303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3431" cy="323032"/>
            </a:xfrm>
            <a:custGeom>
              <a:avLst/>
              <a:gdLst/>
              <a:ahLst/>
              <a:cxnLst/>
              <a:rect l="l" t="t" r="r" b="b"/>
              <a:pathLst>
                <a:path w="323431" h="323032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114300"/>
              <a:ext cx="323431" cy="437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076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 rot="-10800000">
            <a:off x="9028187" y="8598825"/>
            <a:ext cx="5128563" cy="381636"/>
          </a:xfrm>
          <a:custGeom>
            <a:avLst/>
            <a:gdLst/>
            <a:ahLst/>
            <a:cxnLst/>
            <a:rect l="l" t="t" r="r" b="b"/>
            <a:pathLst>
              <a:path w="5128563" h="381636">
                <a:moveTo>
                  <a:pt x="0" y="0"/>
                </a:moveTo>
                <a:lnTo>
                  <a:pt x="5128564" y="0"/>
                </a:lnTo>
                <a:lnTo>
                  <a:pt x="5128564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2000"/>
            </a:blip>
            <a:stretch>
              <a:fillRect b="-286352"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8921546" y="6579539"/>
            <a:ext cx="6427497" cy="2086085"/>
            <a:chOff x="0" y="0"/>
            <a:chExt cx="1487488" cy="48277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487488" cy="482774"/>
            </a:xfrm>
            <a:custGeom>
              <a:avLst/>
              <a:gdLst/>
              <a:ahLst/>
              <a:cxnLst/>
              <a:rect l="l" t="t" r="r" b="b"/>
              <a:pathLst>
                <a:path w="1487488" h="482774">
                  <a:moveTo>
                    <a:pt x="38544" y="0"/>
                  </a:moveTo>
                  <a:lnTo>
                    <a:pt x="1448944" y="0"/>
                  </a:lnTo>
                  <a:cubicBezTo>
                    <a:pt x="1459167" y="0"/>
                    <a:pt x="1468971" y="4061"/>
                    <a:pt x="1476199" y="11289"/>
                  </a:cubicBezTo>
                  <a:cubicBezTo>
                    <a:pt x="1483427" y="18518"/>
                    <a:pt x="1487488" y="28321"/>
                    <a:pt x="1487488" y="38544"/>
                  </a:cubicBezTo>
                  <a:lnTo>
                    <a:pt x="1487488" y="444230"/>
                  </a:lnTo>
                  <a:cubicBezTo>
                    <a:pt x="1487488" y="454452"/>
                    <a:pt x="1483427" y="464256"/>
                    <a:pt x="1476199" y="471484"/>
                  </a:cubicBezTo>
                  <a:cubicBezTo>
                    <a:pt x="1468971" y="478713"/>
                    <a:pt x="1459167" y="482774"/>
                    <a:pt x="1448944" y="482774"/>
                  </a:cubicBezTo>
                  <a:lnTo>
                    <a:pt x="38544" y="482774"/>
                  </a:lnTo>
                  <a:cubicBezTo>
                    <a:pt x="28321" y="482774"/>
                    <a:pt x="18518" y="478713"/>
                    <a:pt x="11289" y="471484"/>
                  </a:cubicBezTo>
                  <a:cubicBezTo>
                    <a:pt x="4061" y="464256"/>
                    <a:pt x="0" y="454452"/>
                    <a:pt x="0" y="444230"/>
                  </a:cubicBezTo>
                  <a:lnTo>
                    <a:pt x="0" y="38544"/>
                  </a:lnTo>
                  <a:cubicBezTo>
                    <a:pt x="0" y="28321"/>
                    <a:pt x="4061" y="18518"/>
                    <a:pt x="11289" y="11289"/>
                  </a:cubicBezTo>
                  <a:cubicBezTo>
                    <a:pt x="18518" y="4061"/>
                    <a:pt x="28321" y="0"/>
                    <a:pt x="38544" y="0"/>
                  </a:cubicBezTo>
                  <a:close/>
                </a:path>
              </a:pathLst>
            </a:custGeom>
            <a:solidFill>
              <a:srgbClr val="FFFFFF"/>
            </a:solidFill>
            <a:ln w="10477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487488" cy="520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307532" y="7032444"/>
            <a:ext cx="1228028" cy="1226514"/>
            <a:chOff x="0" y="0"/>
            <a:chExt cx="323431" cy="32303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23431" cy="323032"/>
            </a:xfrm>
            <a:custGeom>
              <a:avLst/>
              <a:gdLst/>
              <a:ahLst/>
              <a:cxnLst/>
              <a:rect l="l" t="t" r="r" b="b"/>
              <a:pathLst>
                <a:path w="323431" h="323032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114300"/>
              <a:ext cx="323431" cy="437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076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809335" y="8388753"/>
            <a:ext cx="1183417" cy="1183417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w="742950" cap="sq">
              <a:solidFill>
                <a:srgbClr val="106861"/>
              </a:solidFill>
              <a:prstDash val="solid"/>
              <a:miter/>
            </a:ln>
          </p:spPr>
        </p:sp>
        <p:sp>
          <p:nvSpPr>
            <p:cNvPr id="35" name="TextBox 3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8307532" y="1924484"/>
            <a:ext cx="1087654" cy="1087654"/>
          </a:xfrm>
          <a:custGeom>
            <a:avLst/>
            <a:gdLst/>
            <a:ahLst/>
            <a:cxnLst/>
            <a:rect l="l" t="t" r="r" b="b"/>
            <a:pathLst>
              <a:path w="1087654" h="1087654">
                <a:moveTo>
                  <a:pt x="0" y="0"/>
                </a:moveTo>
                <a:lnTo>
                  <a:pt x="1087654" y="0"/>
                </a:lnTo>
                <a:lnTo>
                  <a:pt x="1087654" y="1087653"/>
                </a:lnTo>
                <a:lnTo>
                  <a:pt x="0" y="108765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8200030" y="7027095"/>
            <a:ext cx="1237212" cy="1237212"/>
          </a:xfrm>
          <a:custGeom>
            <a:avLst/>
            <a:gdLst/>
            <a:ahLst/>
            <a:cxnLst/>
            <a:rect l="l" t="t" r="r" b="b"/>
            <a:pathLst>
              <a:path w="1237212" h="1237212">
                <a:moveTo>
                  <a:pt x="0" y="0"/>
                </a:moveTo>
                <a:lnTo>
                  <a:pt x="1237212" y="0"/>
                </a:lnTo>
                <a:lnTo>
                  <a:pt x="1237212" y="1237212"/>
                </a:lnTo>
                <a:lnTo>
                  <a:pt x="0" y="123721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8101984" y="4374347"/>
            <a:ext cx="1204121" cy="1204121"/>
          </a:xfrm>
          <a:custGeom>
            <a:avLst/>
            <a:gdLst/>
            <a:ahLst/>
            <a:cxnLst/>
            <a:rect l="l" t="t" r="r" b="b"/>
            <a:pathLst>
              <a:path w="1204121" h="1204121">
                <a:moveTo>
                  <a:pt x="0" y="0"/>
                </a:moveTo>
                <a:lnTo>
                  <a:pt x="1204122" y="0"/>
                </a:lnTo>
                <a:lnTo>
                  <a:pt x="1204122" y="1204121"/>
                </a:lnTo>
                <a:lnTo>
                  <a:pt x="0" y="12041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9" name="TextBox 39"/>
          <p:cNvSpPr txBox="1"/>
          <p:nvPr/>
        </p:nvSpPr>
        <p:spPr>
          <a:xfrm>
            <a:off x="416597" y="1082962"/>
            <a:ext cx="6064231" cy="815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69"/>
              </a:lnSpc>
              <a:spcBef>
                <a:spcPct val="0"/>
              </a:spcBef>
            </a:pPr>
            <a:r>
              <a:rPr lang="en-US" sz="4692" b="1" spc="-93" dirty="0">
                <a:solidFill>
                  <a:srgbClr val="191919"/>
                </a:solidFill>
                <a:latin typeface="Lustria"/>
                <a:ea typeface="Lustria"/>
                <a:cs typeface="Lustria"/>
                <a:sym typeface="Lustria"/>
              </a:rPr>
              <a:t>Problem &amp; Definition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16597" y="1680054"/>
            <a:ext cx="6064231" cy="2266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21"/>
              </a:lnSpc>
            </a:pPr>
            <a:endParaRPr/>
          </a:p>
          <a:p>
            <a:pPr algn="just">
              <a:lnSpc>
                <a:spcPts val="3021"/>
              </a:lnSpc>
            </a:pPr>
            <a:r>
              <a:rPr lang="en-US" sz="2014">
                <a:solidFill>
                  <a:srgbClr val="343432"/>
                </a:solidFill>
                <a:latin typeface="Lustria"/>
                <a:ea typeface="Lustria"/>
                <a:cs typeface="Lustria"/>
                <a:sym typeface="Lustria"/>
              </a:rPr>
              <a:t>Urban bus transportation in Navi Mumbai suffers from several inefficiencies, negatively impacting both commuters and transport authorities. The key problems faced are as follows:</a:t>
            </a:r>
          </a:p>
          <a:p>
            <a:pPr marL="0" lvl="0" indent="0" algn="just">
              <a:lnSpc>
                <a:spcPts val="3021"/>
              </a:lnSpc>
            </a:pPr>
            <a:endParaRPr lang="en-US" sz="2014">
              <a:solidFill>
                <a:srgbClr val="34343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9306106" y="2167543"/>
            <a:ext cx="5658379" cy="1439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08"/>
              </a:lnSpc>
              <a:spcBef>
                <a:spcPct val="0"/>
              </a:spcBef>
            </a:pPr>
            <a:r>
              <a:rPr lang="en-US" sz="1803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Commuters are unable to track buses in real time, leading to uncertainty about bus arrival times and delays, resulting in longer wait times and inconvenience.</a:t>
            </a:r>
          </a:p>
          <a:p>
            <a:pPr marL="0" lvl="0" indent="0" algn="just">
              <a:lnSpc>
                <a:spcPts val="2308"/>
              </a:lnSpc>
              <a:spcBef>
                <a:spcPct val="0"/>
              </a:spcBef>
            </a:pPr>
            <a:endParaRPr lang="en-US" sz="1803">
              <a:solidFill>
                <a:srgbClr val="231F2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42" name="TextBox 42"/>
          <p:cNvSpPr txBox="1"/>
          <p:nvPr/>
        </p:nvSpPr>
        <p:spPr>
          <a:xfrm>
            <a:off x="9253254" y="1718154"/>
            <a:ext cx="4846514" cy="376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17"/>
              </a:lnSpc>
              <a:spcBef>
                <a:spcPct val="0"/>
              </a:spcBef>
            </a:pPr>
            <a:r>
              <a:rPr lang="en-US" sz="2357" b="1">
                <a:solidFill>
                  <a:srgbClr val="33323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Lack of Real-Time Bus Tracking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9437242" y="4661095"/>
            <a:ext cx="5604962" cy="1369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08"/>
              </a:lnSpc>
              <a:spcBef>
                <a:spcPct val="0"/>
              </a:spcBef>
            </a:pPr>
            <a:r>
              <a:rPr lang="en-US" sz="1725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Admins manually assign and track routes for drivers and conductors, making the process of route allocation and scheduling inefficient, leading to potential errors and delays.</a:t>
            </a:r>
          </a:p>
          <a:p>
            <a:pPr marL="0" lvl="0" indent="0" algn="just">
              <a:lnSpc>
                <a:spcPts val="2208"/>
              </a:lnSpc>
              <a:spcBef>
                <a:spcPct val="0"/>
              </a:spcBef>
            </a:pPr>
            <a:endParaRPr lang="en-US" sz="1725">
              <a:solidFill>
                <a:srgbClr val="231F2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9412967" y="4105936"/>
            <a:ext cx="6739297" cy="376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17"/>
              </a:lnSpc>
              <a:spcBef>
                <a:spcPct val="0"/>
              </a:spcBef>
            </a:pPr>
            <a:r>
              <a:rPr lang="en-US" sz="2357" b="1">
                <a:solidFill>
                  <a:srgbClr val="33323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Manual Route and Driver Management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584961" y="7343770"/>
            <a:ext cx="5483951" cy="1363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93"/>
              </a:lnSpc>
              <a:spcBef>
                <a:spcPct val="0"/>
              </a:spcBef>
            </a:pPr>
            <a:r>
              <a:rPr lang="en-US" sz="1713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The traditional manual ticketing system slows down the boarding process, creates discrepancies, and leads to potential revenue loss due to errors in ticket validation.</a:t>
            </a:r>
          </a:p>
          <a:p>
            <a:pPr marL="0" lvl="0" indent="0" algn="just">
              <a:lnSpc>
                <a:spcPts val="2193"/>
              </a:lnSpc>
              <a:spcBef>
                <a:spcPct val="0"/>
              </a:spcBef>
            </a:pPr>
            <a:endParaRPr lang="en-US" sz="1713">
              <a:solidFill>
                <a:srgbClr val="231F2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9640335" y="6855973"/>
            <a:ext cx="5350382" cy="376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17"/>
              </a:lnSpc>
              <a:spcBef>
                <a:spcPct val="0"/>
              </a:spcBef>
            </a:pPr>
            <a:r>
              <a:rPr lang="en-US" sz="2357" b="1">
                <a:solidFill>
                  <a:srgbClr val="33323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Inefficient Ticketing Process</a:t>
            </a:r>
          </a:p>
        </p:txBody>
      </p:sp>
      <p:sp>
        <p:nvSpPr>
          <p:cNvPr id="47" name="Freeform 47"/>
          <p:cNvSpPr/>
          <p:nvPr/>
        </p:nvSpPr>
        <p:spPr>
          <a:xfrm>
            <a:off x="16780649" y="8885345"/>
            <a:ext cx="919202" cy="745910"/>
          </a:xfrm>
          <a:custGeom>
            <a:avLst/>
            <a:gdLst/>
            <a:ahLst/>
            <a:cxnLst/>
            <a:rect l="l" t="t" r="r" b="b"/>
            <a:pathLst>
              <a:path w="919202" h="745910">
                <a:moveTo>
                  <a:pt x="0" y="0"/>
                </a:moveTo>
                <a:lnTo>
                  <a:pt x="919202" y="0"/>
                </a:lnTo>
                <a:lnTo>
                  <a:pt x="919202" y="745910"/>
                </a:lnTo>
                <a:lnTo>
                  <a:pt x="0" y="74591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997137" y="7075637"/>
            <a:ext cx="5578401" cy="5578401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742950" cap="sq">
              <a:solidFill>
                <a:srgbClr val="106861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684175" y="7005833"/>
            <a:ext cx="452472" cy="452472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w="742950" cap="sq">
              <a:solidFill>
                <a:srgbClr val="106861"/>
              </a:soli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5017929" y="-2533783"/>
            <a:ext cx="5002094" cy="5002094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>
                <a:alpha val="32941"/>
              </a:srgbClr>
            </a:solidFill>
            <a:ln w="742950" cap="sq">
              <a:solidFill>
                <a:srgbClr val="106861">
                  <a:alpha val="32941"/>
                </a:srgbClr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rot="-10800000">
            <a:off x="9028187" y="3444554"/>
            <a:ext cx="5128563" cy="381636"/>
          </a:xfrm>
          <a:custGeom>
            <a:avLst/>
            <a:gdLst/>
            <a:ahLst/>
            <a:cxnLst/>
            <a:rect l="l" t="t" r="r" b="b"/>
            <a:pathLst>
              <a:path w="5128563" h="381636">
                <a:moveTo>
                  <a:pt x="0" y="0"/>
                </a:moveTo>
                <a:lnTo>
                  <a:pt x="5128564" y="0"/>
                </a:lnTo>
                <a:lnTo>
                  <a:pt x="5128564" y="381637"/>
                </a:lnTo>
                <a:lnTo>
                  <a:pt x="0" y="3816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2000"/>
            </a:blip>
            <a:stretch>
              <a:fillRect b="-286352"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8921546" y="1425268"/>
            <a:ext cx="6427497" cy="2086085"/>
            <a:chOff x="0" y="0"/>
            <a:chExt cx="1487488" cy="48277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487488" cy="482774"/>
            </a:xfrm>
            <a:custGeom>
              <a:avLst/>
              <a:gdLst/>
              <a:ahLst/>
              <a:cxnLst/>
              <a:rect l="l" t="t" r="r" b="b"/>
              <a:pathLst>
                <a:path w="1487488" h="482774">
                  <a:moveTo>
                    <a:pt x="38544" y="0"/>
                  </a:moveTo>
                  <a:lnTo>
                    <a:pt x="1448944" y="0"/>
                  </a:lnTo>
                  <a:cubicBezTo>
                    <a:pt x="1459167" y="0"/>
                    <a:pt x="1468971" y="4061"/>
                    <a:pt x="1476199" y="11289"/>
                  </a:cubicBezTo>
                  <a:cubicBezTo>
                    <a:pt x="1483427" y="18518"/>
                    <a:pt x="1487488" y="28321"/>
                    <a:pt x="1487488" y="38544"/>
                  </a:cubicBezTo>
                  <a:lnTo>
                    <a:pt x="1487488" y="444230"/>
                  </a:lnTo>
                  <a:cubicBezTo>
                    <a:pt x="1487488" y="454452"/>
                    <a:pt x="1483427" y="464256"/>
                    <a:pt x="1476199" y="471484"/>
                  </a:cubicBezTo>
                  <a:cubicBezTo>
                    <a:pt x="1468971" y="478713"/>
                    <a:pt x="1459167" y="482774"/>
                    <a:pt x="1448944" y="482774"/>
                  </a:cubicBezTo>
                  <a:lnTo>
                    <a:pt x="38544" y="482774"/>
                  </a:lnTo>
                  <a:cubicBezTo>
                    <a:pt x="28321" y="482774"/>
                    <a:pt x="18518" y="478713"/>
                    <a:pt x="11289" y="471484"/>
                  </a:cubicBezTo>
                  <a:cubicBezTo>
                    <a:pt x="4061" y="464256"/>
                    <a:pt x="0" y="454452"/>
                    <a:pt x="0" y="444230"/>
                  </a:cubicBezTo>
                  <a:lnTo>
                    <a:pt x="0" y="38544"/>
                  </a:lnTo>
                  <a:cubicBezTo>
                    <a:pt x="0" y="28321"/>
                    <a:pt x="4061" y="18518"/>
                    <a:pt x="11289" y="11289"/>
                  </a:cubicBezTo>
                  <a:cubicBezTo>
                    <a:pt x="18518" y="4061"/>
                    <a:pt x="28321" y="0"/>
                    <a:pt x="38544" y="0"/>
                  </a:cubicBezTo>
                  <a:close/>
                </a:path>
              </a:pathLst>
            </a:custGeom>
            <a:solidFill>
              <a:srgbClr val="FFFFFF"/>
            </a:solidFill>
            <a:ln w="10477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-38100"/>
              <a:ext cx="1487488" cy="520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8307532" y="1878174"/>
            <a:ext cx="1228028" cy="1226514"/>
            <a:chOff x="0" y="0"/>
            <a:chExt cx="323431" cy="323032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323431" cy="323032"/>
            </a:xfrm>
            <a:custGeom>
              <a:avLst/>
              <a:gdLst/>
              <a:ahLst/>
              <a:cxnLst/>
              <a:rect l="l" t="t" r="r" b="b"/>
              <a:pathLst>
                <a:path w="323431" h="323032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-114300"/>
              <a:ext cx="323431" cy="437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076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 rot="-10800000">
            <a:off x="9028187" y="5940727"/>
            <a:ext cx="5128563" cy="381636"/>
          </a:xfrm>
          <a:custGeom>
            <a:avLst/>
            <a:gdLst/>
            <a:ahLst/>
            <a:cxnLst/>
            <a:rect l="l" t="t" r="r" b="b"/>
            <a:pathLst>
              <a:path w="5128563" h="381636">
                <a:moveTo>
                  <a:pt x="0" y="0"/>
                </a:moveTo>
                <a:lnTo>
                  <a:pt x="5128564" y="0"/>
                </a:lnTo>
                <a:lnTo>
                  <a:pt x="5128564" y="381637"/>
                </a:lnTo>
                <a:lnTo>
                  <a:pt x="0" y="3816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2000"/>
            </a:blip>
            <a:stretch>
              <a:fillRect b="-286352"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8921546" y="3921441"/>
            <a:ext cx="6427497" cy="2086085"/>
            <a:chOff x="0" y="0"/>
            <a:chExt cx="1487488" cy="482774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487488" cy="482774"/>
            </a:xfrm>
            <a:custGeom>
              <a:avLst/>
              <a:gdLst/>
              <a:ahLst/>
              <a:cxnLst/>
              <a:rect l="l" t="t" r="r" b="b"/>
              <a:pathLst>
                <a:path w="1487488" h="482774">
                  <a:moveTo>
                    <a:pt x="38544" y="0"/>
                  </a:moveTo>
                  <a:lnTo>
                    <a:pt x="1448944" y="0"/>
                  </a:lnTo>
                  <a:cubicBezTo>
                    <a:pt x="1459167" y="0"/>
                    <a:pt x="1468971" y="4061"/>
                    <a:pt x="1476199" y="11289"/>
                  </a:cubicBezTo>
                  <a:cubicBezTo>
                    <a:pt x="1483427" y="18518"/>
                    <a:pt x="1487488" y="28321"/>
                    <a:pt x="1487488" y="38544"/>
                  </a:cubicBezTo>
                  <a:lnTo>
                    <a:pt x="1487488" y="444230"/>
                  </a:lnTo>
                  <a:cubicBezTo>
                    <a:pt x="1487488" y="454452"/>
                    <a:pt x="1483427" y="464256"/>
                    <a:pt x="1476199" y="471484"/>
                  </a:cubicBezTo>
                  <a:cubicBezTo>
                    <a:pt x="1468971" y="478713"/>
                    <a:pt x="1459167" y="482774"/>
                    <a:pt x="1448944" y="482774"/>
                  </a:cubicBezTo>
                  <a:lnTo>
                    <a:pt x="38544" y="482774"/>
                  </a:lnTo>
                  <a:cubicBezTo>
                    <a:pt x="28321" y="482774"/>
                    <a:pt x="18518" y="478713"/>
                    <a:pt x="11289" y="471484"/>
                  </a:cubicBezTo>
                  <a:cubicBezTo>
                    <a:pt x="4061" y="464256"/>
                    <a:pt x="0" y="454452"/>
                    <a:pt x="0" y="444230"/>
                  </a:cubicBezTo>
                  <a:lnTo>
                    <a:pt x="0" y="38544"/>
                  </a:lnTo>
                  <a:cubicBezTo>
                    <a:pt x="0" y="28321"/>
                    <a:pt x="4061" y="18518"/>
                    <a:pt x="11289" y="11289"/>
                  </a:cubicBezTo>
                  <a:cubicBezTo>
                    <a:pt x="18518" y="4061"/>
                    <a:pt x="28321" y="0"/>
                    <a:pt x="38544" y="0"/>
                  </a:cubicBezTo>
                  <a:close/>
                </a:path>
              </a:pathLst>
            </a:custGeom>
            <a:solidFill>
              <a:srgbClr val="FFFFFF"/>
            </a:solidFill>
            <a:ln w="10477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487488" cy="520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8307532" y="4374347"/>
            <a:ext cx="1228028" cy="1226514"/>
            <a:chOff x="0" y="0"/>
            <a:chExt cx="323431" cy="323032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23431" cy="323032"/>
            </a:xfrm>
            <a:custGeom>
              <a:avLst/>
              <a:gdLst/>
              <a:ahLst/>
              <a:cxnLst/>
              <a:rect l="l" t="t" r="r" b="b"/>
              <a:pathLst>
                <a:path w="323431" h="323032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-114300"/>
              <a:ext cx="323431" cy="437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076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 rot="-10800000">
            <a:off x="9028187" y="8598825"/>
            <a:ext cx="5128563" cy="381636"/>
          </a:xfrm>
          <a:custGeom>
            <a:avLst/>
            <a:gdLst/>
            <a:ahLst/>
            <a:cxnLst/>
            <a:rect l="l" t="t" r="r" b="b"/>
            <a:pathLst>
              <a:path w="5128563" h="381636">
                <a:moveTo>
                  <a:pt x="0" y="0"/>
                </a:moveTo>
                <a:lnTo>
                  <a:pt x="5128564" y="0"/>
                </a:lnTo>
                <a:lnTo>
                  <a:pt x="5128564" y="381636"/>
                </a:lnTo>
                <a:lnTo>
                  <a:pt x="0" y="3816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2000"/>
            </a:blip>
            <a:stretch>
              <a:fillRect b="-286352"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8921546" y="6579539"/>
            <a:ext cx="6551190" cy="2086085"/>
            <a:chOff x="0" y="0"/>
            <a:chExt cx="1516114" cy="48277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1516114" cy="482774"/>
            </a:xfrm>
            <a:custGeom>
              <a:avLst/>
              <a:gdLst/>
              <a:ahLst/>
              <a:cxnLst/>
              <a:rect l="l" t="t" r="r" b="b"/>
              <a:pathLst>
                <a:path w="1516114" h="482774">
                  <a:moveTo>
                    <a:pt x="37816" y="0"/>
                  </a:moveTo>
                  <a:lnTo>
                    <a:pt x="1478298" y="0"/>
                  </a:lnTo>
                  <a:cubicBezTo>
                    <a:pt x="1499183" y="0"/>
                    <a:pt x="1516114" y="16931"/>
                    <a:pt x="1516114" y="37816"/>
                  </a:cubicBezTo>
                  <a:lnTo>
                    <a:pt x="1516114" y="444958"/>
                  </a:lnTo>
                  <a:cubicBezTo>
                    <a:pt x="1516114" y="465843"/>
                    <a:pt x="1499183" y="482774"/>
                    <a:pt x="1478298" y="482774"/>
                  </a:cubicBezTo>
                  <a:lnTo>
                    <a:pt x="37816" y="482774"/>
                  </a:lnTo>
                  <a:cubicBezTo>
                    <a:pt x="16931" y="482774"/>
                    <a:pt x="0" y="465843"/>
                    <a:pt x="0" y="444958"/>
                  </a:cubicBezTo>
                  <a:lnTo>
                    <a:pt x="0" y="37816"/>
                  </a:lnTo>
                  <a:cubicBezTo>
                    <a:pt x="0" y="16931"/>
                    <a:pt x="16931" y="0"/>
                    <a:pt x="37816" y="0"/>
                  </a:cubicBezTo>
                  <a:close/>
                </a:path>
              </a:pathLst>
            </a:custGeom>
            <a:solidFill>
              <a:srgbClr val="FFFFFF"/>
            </a:solidFill>
            <a:ln w="10477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1516114" cy="5208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8307532" y="7032444"/>
            <a:ext cx="1228028" cy="1226514"/>
            <a:chOff x="0" y="0"/>
            <a:chExt cx="323431" cy="323032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323431" cy="323032"/>
            </a:xfrm>
            <a:custGeom>
              <a:avLst/>
              <a:gdLst/>
              <a:ahLst/>
              <a:cxnLst/>
              <a:rect l="l" t="t" r="r" b="b"/>
              <a:pathLst>
                <a:path w="323431" h="323032">
                  <a:moveTo>
                    <a:pt x="0" y="0"/>
                  </a:moveTo>
                  <a:lnTo>
                    <a:pt x="323431" y="0"/>
                  </a:lnTo>
                  <a:lnTo>
                    <a:pt x="323431" y="323032"/>
                  </a:lnTo>
                  <a:lnTo>
                    <a:pt x="0" y="3230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-114300"/>
              <a:ext cx="323431" cy="437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076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9268538" y="6724902"/>
            <a:ext cx="5857207" cy="691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825"/>
              </a:lnSpc>
              <a:spcBef>
                <a:spcPct val="0"/>
              </a:spcBef>
            </a:pPr>
            <a:r>
              <a:rPr lang="en-US" sz="2207" b="1">
                <a:solidFill>
                  <a:srgbClr val="33323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Inability to Easily Access Bus Schedules and Show Tickets</a:t>
            </a:r>
          </a:p>
        </p:txBody>
      </p:sp>
      <p:sp>
        <p:nvSpPr>
          <p:cNvPr id="34" name="Freeform 34"/>
          <p:cNvSpPr/>
          <p:nvPr/>
        </p:nvSpPr>
        <p:spPr>
          <a:xfrm>
            <a:off x="8252495" y="7138871"/>
            <a:ext cx="1000759" cy="1013660"/>
          </a:xfrm>
          <a:custGeom>
            <a:avLst/>
            <a:gdLst/>
            <a:ahLst/>
            <a:cxnLst/>
            <a:rect l="l" t="t" r="r" b="b"/>
            <a:pathLst>
              <a:path w="1000759" h="1013660">
                <a:moveTo>
                  <a:pt x="0" y="0"/>
                </a:moveTo>
                <a:lnTo>
                  <a:pt x="1000759" y="0"/>
                </a:lnTo>
                <a:lnTo>
                  <a:pt x="1000759" y="1013660"/>
                </a:lnTo>
                <a:lnTo>
                  <a:pt x="0" y="101366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35" name="Group 35"/>
          <p:cNvGrpSpPr/>
          <p:nvPr/>
        </p:nvGrpSpPr>
        <p:grpSpPr>
          <a:xfrm>
            <a:off x="4809335" y="8388753"/>
            <a:ext cx="1183417" cy="1183417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06861"/>
            </a:solidFill>
            <a:ln w="742950" cap="sq">
              <a:solidFill>
                <a:srgbClr val="106861"/>
              </a:solidFill>
              <a:prstDash val="solid"/>
              <a:miter/>
            </a:ln>
          </p:spPr>
        </p:sp>
        <p:sp>
          <p:nvSpPr>
            <p:cNvPr id="37" name="TextBox 3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8" name="Freeform 38"/>
          <p:cNvSpPr/>
          <p:nvPr/>
        </p:nvSpPr>
        <p:spPr>
          <a:xfrm>
            <a:off x="8383547" y="1976720"/>
            <a:ext cx="1029421" cy="1029421"/>
          </a:xfrm>
          <a:custGeom>
            <a:avLst/>
            <a:gdLst/>
            <a:ahLst/>
            <a:cxnLst/>
            <a:rect l="l" t="t" r="r" b="b"/>
            <a:pathLst>
              <a:path w="1029421" h="1029421">
                <a:moveTo>
                  <a:pt x="0" y="0"/>
                </a:moveTo>
                <a:lnTo>
                  <a:pt x="1029420" y="0"/>
                </a:lnTo>
                <a:lnTo>
                  <a:pt x="1029420" y="1029421"/>
                </a:lnTo>
                <a:lnTo>
                  <a:pt x="0" y="1029421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39" name="Freeform 39"/>
          <p:cNvSpPr/>
          <p:nvPr/>
        </p:nvSpPr>
        <p:spPr>
          <a:xfrm>
            <a:off x="8004707" y="4264341"/>
            <a:ext cx="1263831" cy="1263831"/>
          </a:xfrm>
          <a:custGeom>
            <a:avLst/>
            <a:gdLst/>
            <a:ahLst/>
            <a:cxnLst/>
            <a:rect l="l" t="t" r="r" b="b"/>
            <a:pathLst>
              <a:path w="1263831" h="1263831">
                <a:moveTo>
                  <a:pt x="0" y="0"/>
                </a:moveTo>
                <a:lnTo>
                  <a:pt x="1263831" y="0"/>
                </a:lnTo>
                <a:lnTo>
                  <a:pt x="1263831" y="1263831"/>
                </a:lnTo>
                <a:lnTo>
                  <a:pt x="0" y="126383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40" name="TextBox 40"/>
          <p:cNvSpPr txBox="1"/>
          <p:nvPr/>
        </p:nvSpPr>
        <p:spPr>
          <a:xfrm>
            <a:off x="8445770" y="4150041"/>
            <a:ext cx="6739297" cy="376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017"/>
              </a:lnSpc>
              <a:spcBef>
                <a:spcPct val="0"/>
              </a:spcBef>
            </a:pPr>
            <a:r>
              <a:rPr lang="en-US" sz="2357" b="1">
                <a:solidFill>
                  <a:srgbClr val="33323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Delayed Monthly Pass Approval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16597" y="1082962"/>
            <a:ext cx="6064231" cy="815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569"/>
              </a:lnSpc>
              <a:spcBef>
                <a:spcPct val="0"/>
              </a:spcBef>
            </a:pPr>
            <a:r>
              <a:rPr lang="en-US" sz="4692" b="1" spc="-93" dirty="0">
                <a:solidFill>
                  <a:srgbClr val="191919"/>
                </a:solidFill>
                <a:latin typeface="Lustria"/>
                <a:ea typeface="Lustria"/>
                <a:cs typeface="Lustria"/>
                <a:sym typeface="Lustria"/>
              </a:rPr>
              <a:t>Problem &amp; Definition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16597" y="1821024"/>
            <a:ext cx="7126411" cy="26474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21"/>
              </a:lnSpc>
            </a:pPr>
            <a:endParaRPr/>
          </a:p>
          <a:p>
            <a:pPr algn="just">
              <a:lnSpc>
                <a:spcPts val="3021"/>
              </a:lnSpc>
            </a:pPr>
            <a:r>
              <a:rPr lang="en-US" sz="2014">
                <a:solidFill>
                  <a:srgbClr val="343432"/>
                </a:solidFill>
                <a:latin typeface="Lustria"/>
                <a:ea typeface="Lustria"/>
                <a:cs typeface="Lustria"/>
                <a:sym typeface="Lustria"/>
              </a:rPr>
              <a:t>The NaviRide (Bus Tracking Application) project aims to improve operational efficiency, reduce costs, and enhance the user experience in Navi Mumbai's public transportation by providing real-time tracking, streamlined ticketing, and better communication among stakeholders.</a:t>
            </a:r>
          </a:p>
          <a:p>
            <a:pPr marL="0" lvl="0" indent="0" algn="just">
              <a:lnSpc>
                <a:spcPts val="3021"/>
              </a:lnSpc>
            </a:pPr>
            <a:endParaRPr lang="en-US" sz="2014">
              <a:solidFill>
                <a:srgbClr val="34343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43" name="TextBox 43"/>
          <p:cNvSpPr txBox="1"/>
          <p:nvPr/>
        </p:nvSpPr>
        <p:spPr>
          <a:xfrm>
            <a:off x="9306106" y="2167543"/>
            <a:ext cx="5658379" cy="1439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308"/>
              </a:lnSpc>
              <a:spcBef>
                <a:spcPct val="0"/>
              </a:spcBef>
            </a:pPr>
            <a:r>
              <a:rPr lang="en-US" sz="1803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Conductors struggle with manual ticket checks, making it difficult to verify the authenticity of tickets, which slows down the boarding process and increases the risk of fraud.</a:t>
            </a:r>
          </a:p>
          <a:p>
            <a:pPr marL="0" lvl="0" indent="0" algn="just">
              <a:lnSpc>
                <a:spcPts val="2308"/>
              </a:lnSpc>
              <a:spcBef>
                <a:spcPct val="0"/>
              </a:spcBef>
            </a:pPr>
            <a:endParaRPr lang="en-US" sz="1803">
              <a:solidFill>
                <a:srgbClr val="231F2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44" name="TextBox 44"/>
          <p:cNvSpPr txBox="1"/>
          <p:nvPr/>
        </p:nvSpPr>
        <p:spPr>
          <a:xfrm>
            <a:off x="9253254" y="1718154"/>
            <a:ext cx="6095790" cy="376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17"/>
              </a:lnSpc>
              <a:spcBef>
                <a:spcPct val="0"/>
              </a:spcBef>
            </a:pPr>
            <a:r>
              <a:rPr lang="en-US" sz="2357" b="1">
                <a:solidFill>
                  <a:srgbClr val="333231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No QR Code-Based Ticket Verification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9437242" y="4661095"/>
            <a:ext cx="5604962" cy="1369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208"/>
              </a:lnSpc>
              <a:spcBef>
                <a:spcPct val="0"/>
              </a:spcBef>
            </a:pPr>
            <a:r>
              <a:rPr lang="en-US" sz="1725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The manual process of verifying and approving monthly passes increases the workload for administrators and delays service for commuters who rely on these passes for their daily travel.</a:t>
            </a:r>
          </a:p>
          <a:p>
            <a:pPr marL="0" lvl="0" indent="0" algn="just">
              <a:lnSpc>
                <a:spcPts val="2208"/>
              </a:lnSpc>
              <a:spcBef>
                <a:spcPct val="0"/>
              </a:spcBef>
            </a:pPr>
            <a:endParaRPr lang="en-US" sz="1725">
              <a:solidFill>
                <a:srgbClr val="231F20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46" name="TextBox 46"/>
          <p:cNvSpPr txBox="1"/>
          <p:nvPr/>
        </p:nvSpPr>
        <p:spPr>
          <a:xfrm>
            <a:off x="9437242" y="7605880"/>
            <a:ext cx="5747825" cy="7647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053"/>
              </a:lnSpc>
              <a:spcBef>
                <a:spcPct val="0"/>
              </a:spcBef>
            </a:pPr>
            <a:r>
              <a:rPr lang="en-US" sz="1604">
                <a:solidFill>
                  <a:srgbClr val="231F20"/>
                </a:solidFill>
                <a:latin typeface="Open Sauce"/>
                <a:ea typeface="Open Sauce"/>
                <a:cs typeface="Open Sauce"/>
                <a:sym typeface="Open Sauce"/>
              </a:rPr>
              <a:t>Customers struggle to effectively plan journeys due to the absence of a user-friendly platform for checking bus schedules and displaying previously booked tickets.</a:t>
            </a:r>
          </a:p>
        </p:txBody>
      </p:sp>
      <p:sp>
        <p:nvSpPr>
          <p:cNvPr id="47" name="Freeform 47"/>
          <p:cNvSpPr/>
          <p:nvPr/>
        </p:nvSpPr>
        <p:spPr>
          <a:xfrm>
            <a:off x="16780649" y="8885345"/>
            <a:ext cx="919202" cy="745910"/>
          </a:xfrm>
          <a:custGeom>
            <a:avLst/>
            <a:gdLst/>
            <a:ahLst/>
            <a:cxnLst/>
            <a:rect l="l" t="t" r="r" b="b"/>
            <a:pathLst>
              <a:path w="919202" h="745910">
                <a:moveTo>
                  <a:pt x="0" y="0"/>
                </a:moveTo>
                <a:lnTo>
                  <a:pt x="919202" y="0"/>
                </a:lnTo>
                <a:lnTo>
                  <a:pt x="919202" y="745910"/>
                </a:lnTo>
                <a:lnTo>
                  <a:pt x="0" y="7459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 rot="-10800000">
            <a:off x="833414" y="4422714"/>
            <a:ext cx="4114081" cy="4835586"/>
            <a:chOff x="0" y="0"/>
            <a:chExt cx="2684871" cy="31557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684871" cy="3155729"/>
            </a:xfrm>
            <a:custGeom>
              <a:avLst/>
              <a:gdLst/>
              <a:ahLst/>
              <a:cxnLst/>
              <a:rect l="l" t="t" r="r" b="b"/>
              <a:pathLst>
                <a:path w="2684871" h="3155729">
                  <a:moveTo>
                    <a:pt x="60218" y="0"/>
                  </a:moveTo>
                  <a:lnTo>
                    <a:pt x="2624653" y="0"/>
                  </a:lnTo>
                  <a:cubicBezTo>
                    <a:pt x="2657910" y="0"/>
                    <a:pt x="2684871" y="26960"/>
                    <a:pt x="2684871" y="60218"/>
                  </a:cubicBezTo>
                  <a:lnTo>
                    <a:pt x="2684871" y="3095511"/>
                  </a:lnTo>
                  <a:cubicBezTo>
                    <a:pt x="2684871" y="3128769"/>
                    <a:pt x="2657910" y="3155729"/>
                    <a:pt x="2624653" y="3155729"/>
                  </a:cubicBezTo>
                  <a:lnTo>
                    <a:pt x="60218" y="3155729"/>
                  </a:lnTo>
                  <a:cubicBezTo>
                    <a:pt x="26960" y="3155729"/>
                    <a:pt x="0" y="3128769"/>
                    <a:pt x="0" y="3095511"/>
                  </a:cubicBezTo>
                  <a:lnTo>
                    <a:pt x="0" y="60218"/>
                  </a:lnTo>
                  <a:cubicBezTo>
                    <a:pt x="0" y="26960"/>
                    <a:pt x="26960" y="0"/>
                    <a:pt x="60218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684871" cy="31938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909792" y="4438241"/>
            <a:ext cx="2146380" cy="1000429"/>
          </a:xfrm>
          <a:custGeom>
            <a:avLst/>
            <a:gdLst/>
            <a:ahLst/>
            <a:cxnLst/>
            <a:rect l="l" t="t" r="r" b="b"/>
            <a:pathLst>
              <a:path w="2146380" h="1000429">
                <a:moveTo>
                  <a:pt x="0" y="0"/>
                </a:moveTo>
                <a:lnTo>
                  <a:pt x="2146380" y="0"/>
                </a:lnTo>
                <a:lnTo>
                  <a:pt x="2146380" y="1000429"/>
                </a:lnTo>
                <a:lnTo>
                  <a:pt x="0" y="10004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14545"/>
            </a:stretch>
          </a:blipFill>
          <a:ln cap="sq">
            <a:noFill/>
            <a:prstDash val="solid"/>
            <a:miter/>
          </a:ln>
        </p:spPr>
      </p:sp>
      <p:grpSp>
        <p:nvGrpSpPr>
          <p:cNvPr id="7" name="Group 7"/>
          <p:cNvGrpSpPr/>
          <p:nvPr/>
        </p:nvGrpSpPr>
        <p:grpSpPr>
          <a:xfrm rot="-10800000">
            <a:off x="5109420" y="4347082"/>
            <a:ext cx="4191795" cy="4911218"/>
            <a:chOff x="0" y="0"/>
            <a:chExt cx="2735588" cy="320508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35588" cy="3205087"/>
            </a:xfrm>
            <a:custGeom>
              <a:avLst/>
              <a:gdLst/>
              <a:ahLst/>
              <a:cxnLst/>
              <a:rect l="l" t="t" r="r" b="b"/>
              <a:pathLst>
                <a:path w="2735588" h="3205087">
                  <a:moveTo>
                    <a:pt x="59102" y="0"/>
                  </a:moveTo>
                  <a:lnTo>
                    <a:pt x="2676486" y="0"/>
                  </a:lnTo>
                  <a:cubicBezTo>
                    <a:pt x="2709127" y="0"/>
                    <a:pt x="2735588" y="26461"/>
                    <a:pt x="2735588" y="59102"/>
                  </a:cubicBezTo>
                  <a:lnTo>
                    <a:pt x="2735588" y="3145985"/>
                  </a:lnTo>
                  <a:cubicBezTo>
                    <a:pt x="2735588" y="3178626"/>
                    <a:pt x="2709127" y="3205087"/>
                    <a:pt x="2676486" y="3205087"/>
                  </a:cubicBezTo>
                  <a:lnTo>
                    <a:pt x="59102" y="3205087"/>
                  </a:lnTo>
                  <a:cubicBezTo>
                    <a:pt x="26461" y="3205087"/>
                    <a:pt x="0" y="3178626"/>
                    <a:pt x="0" y="3145985"/>
                  </a:cubicBezTo>
                  <a:lnTo>
                    <a:pt x="0" y="59102"/>
                  </a:lnTo>
                  <a:cubicBezTo>
                    <a:pt x="0" y="26461"/>
                    <a:pt x="26461" y="0"/>
                    <a:pt x="59102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735588" cy="3243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132128" y="4347082"/>
            <a:ext cx="2146380" cy="1000429"/>
          </a:xfrm>
          <a:custGeom>
            <a:avLst/>
            <a:gdLst/>
            <a:ahLst/>
            <a:cxnLst/>
            <a:rect l="l" t="t" r="r" b="b"/>
            <a:pathLst>
              <a:path w="2146380" h="1000429">
                <a:moveTo>
                  <a:pt x="0" y="0"/>
                </a:moveTo>
                <a:lnTo>
                  <a:pt x="2146380" y="0"/>
                </a:lnTo>
                <a:lnTo>
                  <a:pt x="2146380" y="1000429"/>
                </a:lnTo>
                <a:lnTo>
                  <a:pt x="0" y="10004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14545"/>
            </a:stretch>
          </a:blipFill>
          <a:ln cap="sq">
            <a:noFill/>
            <a:prstDash val="solid"/>
            <a:miter/>
          </a:ln>
        </p:spPr>
      </p:sp>
      <p:grpSp>
        <p:nvGrpSpPr>
          <p:cNvPr id="11" name="Group 11"/>
          <p:cNvGrpSpPr/>
          <p:nvPr/>
        </p:nvGrpSpPr>
        <p:grpSpPr>
          <a:xfrm rot="-10800000">
            <a:off x="9458431" y="4347082"/>
            <a:ext cx="4111411" cy="4911218"/>
            <a:chOff x="0" y="0"/>
            <a:chExt cx="2683128" cy="3205087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683128" cy="3205087"/>
            </a:xfrm>
            <a:custGeom>
              <a:avLst/>
              <a:gdLst/>
              <a:ahLst/>
              <a:cxnLst/>
              <a:rect l="l" t="t" r="r" b="b"/>
              <a:pathLst>
                <a:path w="2683128" h="3205087">
                  <a:moveTo>
                    <a:pt x="60257" y="0"/>
                  </a:moveTo>
                  <a:lnTo>
                    <a:pt x="2622871" y="0"/>
                  </a:lnTo>
                  <a:cubicBezTo>
                    <a:pt x="2638852" y="0"/>
                    <a:pt x="2654179" y="6348"/>
                    <a:pt x="2665479" y="17649"/>
                  </a:cubicBezTo>
                  <a:cubicBezTo>
                    <a:pt x="2676780" y="28949"/>
                    <a:pt x="2683128" y="44276"/>
                    <a:pt x="2683128" y="60257"/>
                  </a:cubicBezTo>
                  <a:lnTo>
                    <a:pt x="2683128" y="3144830"/>
                  </a:lnTo>
                  <a:cubicBezTo>
                    <a:pt x="2683128" y="3178109"/>
                    <a:pt x="2656150" y="3205087"/>
                    <a:pt x="2622871" y="3205087"/>
                  </a:cubicBezTo>
                  <a:lnTo>
                    <a:pt x="60257" y="3205087"/>
                  </a:lnTo>
                  <a:cubicBezTo>
                    <a:pt x="44276" y="3205087"/>
                    <a:pt x="28949" y="3198738"/>
                    <a:pt x="17649" y="3187438"/>
                  </a:cubicBezTo>
                  <a:cubicBezTo>
                    <a:pt x="6348" y="3176138"/>
                    <a:pt x="0" y="3160811"/>
                    <a:pt x="0" y="3144830"/>
                  </a:cubicBezTo>
                  <a:lnTo>
                    <a:pt x="0" y="60257"/>
                  </a:lnTo>
                  <a:cubicBezTo>
                    <a:pt x="0" y="44276"/>
                    <a:pt x="6348" y="28949"/>
                    <a:pt x="17649" y="17649"/>
                  </a:cubicBezTo>
                  <a:cubicBezTo>
                    <a:pt x="28949" y="6348"/>
                    <a:pt x="44276" y="0"/>
                    <a:pt x="60257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683128" cy="3243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10410825" y="4422714"/>
            <a:ext cx="2146380" cy="1000429"/>
          </a:xfrm>
          <a:custGeom>
            <a:avLst/>
            <a:gdLst/>
            <a:ahLst/>
            <a:cxnLst/>
            <a:rect l="l" t="t" r="r" b="b"/>
            <a:pathLst>
              <a:path w="2146380" h="1000429">
                <a:moveTo>
                  <a:pt x="0" y="0"/>
                </a:moveTo>
                <a:lnTo>
                  <a:pt x="2146380" y="0"/>
                </a:lnTo>
                <a:lnTo>
                  <a:pt x="2146380" y="1000429"/>
                </a:lnTo>
                <a:lnTo>
                  <a:pt x="0" y="10004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14545"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14592460" y="2868946"/>
            <a:ext cx="3695540" cy="7418054"/>
          </a:xfrm>
          <a:custGeom>
            <a:avLst/>
            <a:gdLst/>
            <a:ahLst/>
            <a:cxnLst/>
            <a:rect l="l" t="t" r="r" b="b"/>
            <a:pathLst>
              <a:path w="3695540" h="7418054">
                <a:moveTo>
                  <a:pt x="0" y="0"/>
                </a:moveTo>
                <a:lnTo>
                  <a:pt x="3695540" y="0"/>
                </a:lnTo>
                <a:lnTo>
                  <a:pt x="3695540" y="7418054"/>
                </a:lnTo>
                <a:lnTo>
                  <a:pt x="0" y="74180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16" name="Group 16"/>
          <p:cNvGrpSpPr/>
          <p:nvPr/>
        </p:nvGrpSpPr>
        <p:grpSpPr>
          <a:xfrm rot="-10800000">
            <a:off x="13703859" y="4347082"/>
            <a:ext cx="4230337" cy="4911218"/>
            <a:chOff x="0" y="0"/>
            <a:chExt cx="2760740" cy="320508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60740" cy="3205087"/>
            </a:xfrm>
            <a:custGeom>
              <a:avLst/>
              <a:gdLst/>
              <a:ahLst/>
              <a:cxnLst/>
              <a:rect l="l" t="t" r="r" b="b"/>
              <a:pathLst>
                <a:path w="2760740" h="3205087">
                  <a:moveTo>
                    <a:pt x="58563" y="0"/>
                  </a:moveTo>
                  <a:lnTo>
                    <a:pt x="2702177" y="0"/>
                  </a:lnTo>
                  <a:cubicBezTo>
                    <a:pt x="2734521" y="0"/>
                    <a:pt x="2760740" y="26220"/>
                    <a:pt x="2760740" y="58563"/>
                  </a:cubicBezTo>
                  <a:lnTo>
                    <a:pt x="2760740" y="3146524"/>
                  </a:lnTo>
                  <a:cubicBezTo>
                    <a:pt x="2760740" y="3178867"/>
                    <a:pt x="2734521" y="3205087"/>
                    <a:pt x="2702177" y="3205087"/>
                  </a:cubicBezTo>
                  <a:lnTo>
                    <a:pt x="58563" y="3205087"/>
                  </a:lnTo>
                  <a:cubicBezTo>
                    <a:pt x="26220" y="3205087"/>
                    <a:pt x="0" y="3178867"/>
                    <a:pt x="0" y="3146524"/>
                  </a:cubicBezTo>
                  <a:lnTo>
                    <a:pt x="0" y="58563"/>
                  </a:lnTo>
                  <a:cubicBezTo>
                    <a:pt x="0" y="26220"/>
                    <a:pt x="26220" y="0"/>
                    <a:pt x="58563" y="0"/>
                  </a:cubicBezTo>
                  <a:close/>
                </a:path>
              </a:pathLst>
            </a:custGeom>
            <a:solidFill>
              <a:srgbClr val="FFFFFF"/>
            </a:solidFill>
            <a:ln w="123825" cap="rnd">
              <a:solidFill>
                <a:srgbClr val="106861"/>
              </a:solidFill>
              <a:prstDash val="solid"/>
              <a:round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2760740" cy="32431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75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14770659" y="4422714"/>
            <a:ext cx="2146380" cy="1000429"/>
          </a:xfrm>
          <a:custGeom>
            <a:avLst/>
            <a:gdLst/>
            <a:ahLst/>
            <a:cxnLst/>
            <a:rect l="l" t="t" r="r" b="b"/>
            <a:pathLst>
              <a:path w="2146380" h="1000429">
                <a:moveTo>
                  <a:pt x="0" y="0"/>
                </a:moveTo>
                <a:lnTo>
                  <a:pt x="2146380" y="0"/>
                </a:lnTo>
                <a:lnTo>
                  <a:pt x="2146380" y="1000429"/>
                </a:lnTo>
                <a:lnTo>
                  <a:pt x="0" y="10004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114545"/>
            </a:stretch>
          </a:blipFill>
          <a:ln cap="sq">
            <a:noFill/>
            <a:prstDash val="solid"/>
            <a:miter/>
          </a:ln>
        </p:spPr>
      </p:sp>
      <p:sp>
        <p:nvSpPr>
          <p:cNvPr id="20" name="Freeform 20"/>
          <p:cNvSpPr/>
          <p:nvPr/>
        </p:nvSpPr>
        <p:spPr>
          <a:xfrm>
            <a:off x="6748522" y="5423143"/>
            <a:ext cx="763553" cy="799913"/>
          </a:xfrm>
          <a:custGeom>
            <a:avLst/>
            <a:gdLst/>
            <a:ahLst/>
            <a:cxnLst/>
            <a:rect l="l" t="t" r="r" b="b"/>
            <a:pathLst>
              <a:path w="763553" h="799913">
                <a:moveTo>
                  <a:pt x="0" y="0"/>
                </a:moveTo>
                <a:lnTo>
                  <a:pt x="763553" y="0"/>
                </a:lnTo>
                <a:lnTo>
                  <a:pt x="763553" y="799913"/>
                </a:lnTo>
                <a:lnTo>
                  <a:pt x="0" y="79991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1" name="TextBox 21"/>
          <p:cNvSpPr txBox="1"/>
          <p:nvPr/>
        </p:nvSpPr>
        <p:spPr>
          <a:xfrm>
            <a:off x="2095642" y="2035713"/>
            <a:ext cx="7362789" cy="88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78"/>
              </a:lnSpc>
            </a:pPr>
            <a:r>
              <a:rPr lang="en-US" sz="5127" b="1" spc="-102" dirty="0">
                <a:solidFill>
                  <a:srgbClr val="191919"/>
                </a:solidFill>
                <a:latin typeface="Lustria"/>
                <a:ea typeface="Lustria"/>
                <a:cs typeface="Lustria"/>
                <a:sym typeface="Lustria"/>
              </a:rPr>
              <a:t>Aims &amp; Objective</a:t>
            </a:r>
          </a:p>
        </p:txBody>
      </p:sp>
      <p:sp>
        <p:nvSpPr>
          <p:cNvPr id="22" name="Freeform 22"/>
          <p:cNvSpPr/>
          <p:nvPr/>
        </p:nvSpPr>
        <p:spPr>
          <a:xfrm rot="-10800000">
            <a:off x="-465877" y="-4635036"/>
            <a:ext cx="3695540" cy="7418054"/>
          </a:xfrm>
          <a:custGeom>
            <a:avLst/>
            <a:gdLst/>
            <a:ahLst/>
            <a:cxnLst/>
            <a:rect l="l" t="t" r="r" b="b"/>
            <a:pathLst>
              <a:path w="3695540" h="7418054">
                <a:moveTo>
                  <a:pt x="0" y="0"/>
                </a:moveTo>
                <a:lnTo>
                  <a:pt x="3695540" y="0"/>
                </a:lnTo>
                <a:lnTo>
                  <a:pt x="3695540" y="7418054"/>
                </a:lnTo>
                <a:lnTo>
                  <a:pt x="0" y="741805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3" name="Freeform 23"/>
          <p:cNvSpPr/>
          <p:nvPr/>
        </p:nvSpPr>
        <p:spPr>
          <a:xfrm>
            <a:off x="15365424" y="5423143"/>
            <a:ext cx="956851" cy="956851"/>
          </a:xfrm>
          <a:custGeom>
            <a:avLst/>
            <a:gdLst/>
            <a:ahLst/>
            <a:cxnLst/>
            <a:rect l="l" t="t" r="r" b="b"/>
            <a:pathLst>
              <a:path w="956851" h="956851">
                <a:moveTo>
                  <a:pt x="0" y="0"/>
                </a:moveTo>
                <a:lnTo>
                  <a:pt x="956850" y="0"/>
                </a:lnTo>
                <a:lnTo>
                  <a:pt x="956850" y="956851"/>
                </a:lnTo>
                <a:lnTo>
                  <a:pt x="0" y="95685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  <a:ln cap="rnd">
            <a:noFill/>
            <a:prstDash val="solid"/>
            <a:round/>
          </a:ln>
        </p:spPr>
      </p:sp>
      <p:sp>
        <p:nvSpPr>
          <p:cNvPr id="24" name="Freeform 24"/>
          <p:cNvSpPr/>
          <p:nvPr/>
        </p:nvSpPr>
        <p:spPr>
          <a:xfrm>
            <a:off x="11027010" y="5465983"/>
            <a:ext cx="914011" cy="914011"/>
          </a:xfrm>
          <a:custGeom>
            <a:avLst/>
            <a:gdLst/>
            <a:ahLst/>
            <a:cxnLst/>
            <a:rect l="l" t="t" r="r" b="b"/>
            <a:pathLst>
              <a:path w="914011" h="914011">
                <a:moveTo>
                  <a:pt x="0" y="0"/>
                </a:moveTo>
                <a:lnTo>
                  <a:pt x="914010" y="0"/>
                </a:lnTo>
                <a:lnTo>
                  <a:pt x="914010" y="914011"/>
                </a:lnTo>
                <a:lnTo>
                  <a:pt x="0" y="91401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2412432" y="5349028"/>
            <a:ext cx="1030966" cy="1030966"/>
          </a:xfrm>
          <a:custGeom>
            <a:avLst/>
            <a:gdLst/>
            <a:ahLst/>
            <a:cxnLst/>
            <a:rect l="l" t="t" r="r" b="b"/>
            <a:pathLst>
              <a:path w="1030966" h="1030966">
                <a:moveTo>
                  <a:pt x="0" y="0"/>
                </a:moveTo>
                <a:lnTo>
                  <a:pt x="1030966" y="0"/>
                </a:lnTo>
                <a:lnTo>
                  <a:pt x="1030966" y="1030966"/>
                </a:lnTo>
                <a:lnTo>
                  <a:pt x="0" y="103096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6" name="TextBox 26"/>
          <p:cNvSpPr txBox="1"/>
          <p:nvPr/>
        </p:nvSpPr>
        <p:spPr>
          <a:xfrm>
            <a:off x="1205141" y="7486598"/>
            <a:ext cx="3555683" cy="1431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0"/>
              </a:lnSpc>
            </a:pPr>
            <a:r>
              <a:rPr lang="en-US" sz="1940">
                <a:solidFill>
                  <a:srgbClr val="343432"/>
                </a:solidFill>
                <a:latin typeface="Open Sauce"/>
                <a:ea typeface="Open Sauce"/>
                <a:cs typeface="Open Sauce"/>
                <a:sym typeface="Open Sauce"/>
              </a:rPr>
              <a:t>Provide real-time tracking, ticket booking, and easy access to bus schedules.</a:t>
            </a:r>
          </a:p>
          <a:p>
            <a:pPr marL="0" lvl="0" indent="0" algn="ctr">
              <a:lnSpc>
                <a:spcPts val="2910"/>
              </a:lnSpc>
            </a:pPr>
            <a:endParaRPr lang="en-US" sz="1940">
              <a:solidFill>
                <a:srgbClr val="343432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036545" y="6449167"/>
            <a:ext cx="3892875" cy="84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30"/>
              </a:lnSpc>
              <a:spcBef>
                <a:spcPct val="0"/>
              </a:spcBef>
            </a:pPr>
            <a:r>
              <a:rPr lang="en-US" sz="2679" b="1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Enhance Commuter Experience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505916" y="4547591"/>
            <a:ext cx="937482" cy="595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5"/>
              </a:lnSpc>
              <a:spcBef>
                <a:spcPct val="0"/>
              </a:spcBef>
            </a:pPr>
            <a:r>
              <a:rPr lang="en-US" sz="3824" b="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01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365385" y="7486598"/>
            <a:ext cx="3828534" cy="1792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11"/>
              </a:lnSpc>
            </a:pPr>
            <a:r>
              <a:rPr lang="en-US" sz="1941">
                <a:solidFill>
                  <a:srgbClr val="343432"/>
                </a:solidFill>
                <a:latin typeface="Open Sauce"/>
                <a:ea typeface="Open Sauce"/>
                <a:cs typeface="Open Sauce"/>
                <a:sym typeface="Open Sauce"/>
              </a:rPr>
              <a:t>Simplify driver and route management, and introduce data analytics to optimize routes and schedules.</a:t>
            </a:r>
          </a:p>
          <a:p>
            <a:pPr marL="0" lvl="0" indent="0" algn="ctr">
              <a:lnSpc>
                <a:spcPts val="2911"/>
              </a:lnSpc>
            </a:pPr>
            <a:endParaRPr lang="en-US" sz="1941">
              <a:solidFill>
                <a:srgbClr val="343432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5100873" y="6449167"/>
            <a:ext cx="4357558" cy="84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30"/>
              </a:lnSpc>
              <a:spcBef>
                <a:spcPct val="0"/>
              </a:spcBef>
            </a:pPr>
            <a:r>
              <a:rPr lang="en-US" sz="2679" b="1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Increase Operational Efficiency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736576" y="4505376"/>
            <a:ext cx="937482" cy="595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5"/>
              </a:lnSpc>
              <a:spcBef>
                <a:spcPct val="0"/>
              </a:spcBef>
            </a:pPr>
            <a:r>
              <a:rPr lang="en-US" sz="3824" b="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02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720315" y="7486598"/>
            <a:ext cx="3748451" cy="1431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10"/>
              </a:lnSpc>
            </a:pPr>
            <a:r>
              <a:rPr lang="en-US" sz="1940">
                <a:solidFill>
                  <a:srgbClr val="343432"/>
                </a:solidFill>
                <a:latin typeface="Open Sauce"/>
                <a:ea typeface="Open Sauce"/>
                <a:cs typeface="Open Sauce"/>
                <a:sym typeface="Open Sauce"/>
              </a:rPr>
              <a:t>Eliminate paper tickets and introduce QR code-based ticketing to speed up the boarding process.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9887239" y="6449167"/>
            <a:ext cx="3253795" cy="84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430"/>
              </a:lnSpc>
              <a:spcBef>
                <a:spcPct val="0"/>
              </a:spcBef>
            </a:pPr>
            <a:r>
              <a:rPr lang="en-US" sz="2679" b="1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Digital Ticketing System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045395" y="4539817"/>
            <a:ext cx="937482" cy="595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5"/>
              </a:lnSpc>
              <a:spcBef>
                <a:spcPct val="0"/>
              </a:spcBef>
            </a:pPr>
            <a:r>
              <a:rPr lang="en-US" sz="3824" b="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03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3922267" y="7496123"/>
            <a:ext cx="3840235" cy="1488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51"/>
              </a:lnSpc>
            </a:pPr>
            <a:r>
              <a:rPr lang="en-US" sz="1700">
                <a:solidFill>
                  <a:srgbClr val="343432"/>
                </a:solidFill>
                <a:latin typeface="Open Sauce"/>
                <a:ea typeface="Open Sauce"/>
                <a:cs typeface="Open Sauce"/>
                <a:sym typeface="Open Sauce"/>
              </a:rPr>
              <a:t>Create a platform where passengers can share experiences, report incidents in real-time, and access customer support.</a:t>
            </a:r>
          </a:p>
          <a:p>
            <a:pPr marL="0" lvl="0" indent="0" algn="ctr">
              <a:lnSpc>
                <a:spcPts val="1737"/>
              </a:lnSpc>
            </a:pPr>
            <a:endParaRPr lang="en-US" sz="1700">
              <a:solidFill>
                <a:srgbClr val="343432"/>
              </a:solidFill>
              <a:latin typeface="Open Sauce"/>
              <a:ea typeface="Open Sauce"/>
              <a:cs typeface="Open Sauce"/>
              <a:sym typeface="Open Sauce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3987124" y="6479056"/>
            <a:ext cx="3626191" cy="7199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901"/>
              </a:lnSpc>
              <a:spcBef>
                <a:spcPct val="0"/>
              </a:spcBef>
            </a:pPr>
            <a:r>
              <a:rPr lang="en-US" sz="2266" b="1">
                <a:solidFill>
                  <a:srgbClr val="343432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Incident Reporting and Community Interaction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5331478" y="4547591"/>
            <a:ext cx="937482" cy="5959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95"/>
              </a:lnSpc>
              <a:spcBef>
                <a:spcPct val="0"/>
              </a:spcBef>
            </a:pPr>
            <a:r>
              <a:rPr lang="en-US" sz="3824" b="1">
                <a:solidFill>
                  <a:srgbClr val="F8F8F8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04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2095642" y="3024506"/>
            <a:ext cx="13614662" cy="1472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1"/>
              </a:lnSpc>
            </a:pPr>
            <a:r>
              <a:rPr lang="en-US" sz="2600">
                <a:solidFill>
                  <a:srgbClr val="343432"/>
                </a:solidFill>
                <a:latin typeface="Lustria"/>
                <a:ea typeface="Lustria"/>
                <a:cs typeface="Lustria"/>
                <a:sym typeface="Lustria"/>
              </a:rPr>
              <a:t>The NaviRide (Bus Tracking Application)  project is designed with the following aims and objectives:</a:t>
            </a:r>
          </a:p>
          <a:p>
            <a:pPr marL="0" lvl="0" indent="0" algn="l">
              <a:lnSpc>
                <a:spcPts val="3901"/>
              </a:lnSpc>
            </a:pPr>
            <a:endParaRPr lang="en-US" sz="2600">
              <a:solidFill>
                <a:srgbClr val="343432"/>
              </a:solidFill>
              <a:latin typeface="Lustria"/>
              <a:ea typeface="Lustria"/>
              <a:cs typeface="Lustria"/>
              <a:sym typeface="Lustria"/>
            </a:endParaRPr>
          </a:p>
        </p:txBody>
      </p:sp>
      <p:sp>
        <p:nvSpPr>
          <p:cNvPr id="39" name="Freeform 39"/>
          <p:cNvSpPr/>
          <p:nvPr/>
        </p:nvSpPr>
        <p:spPr>
          <a:xfrm>
            <a:off x="17119837" y="9423852"/>
            <a:ext cx="814360" cy="660833"/>
          </a:xfrm>
          <a:custGeom>
            <a:avLst/>
            <a:gdLst/>
            <a:ahLst/>
            <a:cxnLst/>
            <a:rect l="l" t="t" r="r" b="b"/>
            <a:pathLst>
              <a:path w="814360" h="660833">
                <a:moveTo>
                  <a:pt x="0" y="0"/>
                </a:moveTo>
                <a:lnTo>
                  <a:pt x="814359" y="0"/>
                </a:lnTo>
                <a:lnTo>
                  <a:pt x="814359" y="660833"/>
                </a:lnTo>
                <a:lnTo>
                  <a:pt x="0" y="66083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8819" y="854306"/>
            <a:ext cx="16920201" cy="8796706"/>
            <a:chOff x="0" y="0"/>
            <a:chExt cx="4456349" cy="23168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56349" cy="2316828"/>
            </a:xfrm>
            <a:custGeom>
              <a:avLst/>
              <a:gdLst/>
              <a:ahLst/>
              <a:cxnLst/>
              <a:rect l="l" t="t" r="r" b="b"/>
              <a:pathLst>
                <a:path w="4456349" h="2316828">
                  <a:moveTo>
                    <a:pt x="11439" y="0"/>
                  </a:moveTo>
                  <a:lnTo>
                    <a:pt x="4444910" y="0"/>
                  </a:lnTo>
                  <a:cubicBezTo>
                    <a:pt x="4447944" y="0"/>
                    <a:pt x="4450854" y="1205"/>
                    <a:pt x="4452999" y="3350"/>
                  </a:cubicBezTo>
                  <a:cubicBezTo>
                    <a:pt x="4455144" y="5496"/>
                    <a:pt x="4456349" y="8405"/>
                    <a:pt x="4456349" y="11439"/>
                  </a:cubicBezTo>
                  <a:lnTo>
                    <a:pt x="4456349" y="2305389"/>
                  </a:lnTo>
                  <a:cubicBezTo>
                    <a:pt x="4456349" y="2308423"/>
                    <a:pt x="4455144" y="2311332"/>
                    <a:pt x="4452999" y="2313478"/>
                  </a:cubicBezTo>
                  <a:cubicBezTo>
                    <a:pt x="4450854" y="2315623"/>
                    <a:pt x="4447944" y="2316828"/>
                    <a:pt x="4444910" y="2316828"/>
                  </a:cubicBezTo>
                  <a:lnTo>
                    <a:pt x="11439" y="2316828"/>
                  </a:lnTo>
                  <a:cubicBezTo>
                    <a:pt x="8405" y="2316828"/>
                    <a:pt x="5496" y="2315623"/>
                    <a:pt x="3350" y="2313478"/>
                  </a:cubicBezTo>
                  <a:cubicBezTo>
                    <a:pt x="1205" y="2311332"/>
                    <a:pt x="0" y="2308423"/>
                    <a:pt x="0" y="2305389"/>
                  </a:cubicBezTo>
                  <a:lnTo>
                    <a:pt x="0" y="11439"/>
                  </a:lnTo>
                  <a:cubicBezTo>
                    <a:pt x="0" y="8405"/>
                    <a:pt x="1205" y="5496"/>
                    <a:pt x="3350" y="3350"/>
                  </a:cubicBezTo>
                  <a:cubicBezTo>
                    <a:pt x="5496" y="1205"/>
                    <a:pt x="8405" y="0"/>
                    <a:pt x="11439" y="0"/>
                  </a:cubicBezTo>
                  <a:close/>
                </a:path>
              </a:pathLst>
            </a:custGeom>
            <a:solidFill>
              <a:srgbClr val="FDFBFB">
                <a:alpha val="98824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456349" cy="23358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2335380" y="8066725"/>
            <a:ext cx="0" cy="467846"/>
          </a:xfrm>
          <a:prstGeom prst="line">
            <a:avLst/>
          </a:prstGeom>
          <a:ln w="38100" cap="rnd">
            <a:solidFill>
              <a:srgbClr val="106861"/>
            </a:solidFill>
            <a:prstDash val="sysDot"/>
            <a:headEnd type="none" w="sm" len="sm"/>
            <a:tailEnd type="oval" w="lg" len="lg"/>
          </a:ln>
        </p:spPr>
      </p:sp>
      <p:sp>
        <p:nvSpPr>
          <p:cNvPr id="7" name="AutoShape 7"/>
          <p:cNvSpPr/>
          <p:nvPr/>
        </p:nvSpPr>
        <p:spPr>
          <a:xfrm>
            <a:off x="6948591" y="7726985"/>
            <a:ext cx="467662" cy="13127"/>
          </a:xfrm>
          <a:prstGeom prst="line">
            <a:avLst/>
          </a:prstGeom>
          <a:ln w="38100" cap="rnd">
            <a:solidFill>
              <a:srgbClr val="AEEA00"/>
            </a:solidFill>
            <a:prstDash val="sysDot"/>
            <a:headEnd type="none" w="sm" len="sm"/>
            <a:tailEnd type="oval" w="lg" len="lg"/>
          </a:ln>
        </p:spPr>
      </p:sp>
      <p:sp>
        <p:nvSpPr>
          <p:cNvPr id="8" name="AutoShape 8"/>
          <p:cNvSpPr/>
          <p:nvPr/>
        </p:nvSpPr>
        <p:spPr>
          <a:xfrm flipH="1">
            <a:off x="6455893" y="3035012"/>
            <a:ext cx="467846" cy="0"/>
          </a:xfrm>
          <a:prstGeom prst="line">
            <a:avLst/>
          </a:prstGeom>
          <a:ln w="38100" cap="rnd">
            <a:solidFill>
              <a:srgbClr val="AEEA00"/>
            </a:solidFill>
            <a:prstDash val="sysDot"/>
            <a:headEnd type="none" w="sm" len="sm"/>
            <a:tailEnd type="oval" w="lg" len="lg"/>
          </a:ln>
        </p:spPr>
      </p:sp>
      <p:sp>
        <p:nvSpPr>
          <p:cNvPr id="9" name="AutoShape 9"/>
          <p:cNvSpPr/>
          <p:nvPr/>
        </p:nvSpPr>
        <p:spPr>
          <a:xfrm>
            <a:off x="11765216" y="8534571"/>
            <a:ext cx="0" cy="467846"/>
          </a:xfrm>
          <a:prstGeom prst="line">
            <a:avLst/>
          </a:prstGeom>
          <a:ln w="38100" cap="rnd">
            <a:solidFill>
              <a:srgbClr val="106861"/>
            </a:solidFill>
            <a:prstDash val="sysDot"/>
            <a:headEnd type="none" w="sm" len="sm"/>
            <a:tailEnd type="oval" w="lg" len="lg"/>
          </a:ln>
        </p:spPr>
      </p:sp>
      <p:sp>
        <p:nvSpPr>
          <p:cNvPr id="10" name="AutoShape 10"/>
          <p:cNvSpPr/>
          <p:nvPr/>
        </p:nvSpPr>
        <p:spPr>
          <a:xfrm flipH="1">
            <a:off x="13195283" y="2756598"/>
            <a:ext cx="467846" cy="0"/>
          </a:xfrm>
          <a:prstGeom prst="line">
            <a:avLst/>
          </a:prstGeom>
          <a:ln w="38100" cap="rnd">
            <a:solidFill>
              <a:srgbClr val="AEEA00"/>
            </a:solidFill>
            <a:prstDash val="sysDot"/>
            <a:headEnd type="none" w="sm" len="sm"/>
            <a:tailEnd type="oval" w="lg" len="lg"/>
          </a:ln>
        </p:spPr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028700" y="2800963"/>
            <a:ext cx="2651460" cy="5246370"/>
            <a:chOff x="0" y="0"/>
            <a:chExt cx="2620010" cy="5184140"/>
          </a:xfrm>
        </p:grpSpPr>
        <p:sp>
          <p:nvSpPr>
            <p:cNvPr id="12" name="Freeform 12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t="-1320" b="-1320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4111496" y="4301313"/>
            <a:ext cx="2598979" cy="5142526"/>
            <a:chOff x="0" y="0"/>
            <a:chExt cx="2620010" cy="5184140"/>
          </a:xfrm>
        </p:grpSpPr>
        <p:sp>
          <p:nvSpPr>
            <p:cNvPr id="22" name="Freeform 22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4"/>
              <a:stretch>
                <a:fillRect t="-1320" b="-1320"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7139100" y="1298330"/>
            <a:ext cx="2890811" cy="5719966"/>
            <a:chOff x="0" y="0"/>
            <a:chExt cx="2620010" cy="5184140"/>
          </a:xfrm>
        </p:grpSpPr>
        <p:sp>
          <p:nvSpPr>
            <p:cNvPr id="32" name="Freeform 32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5"/>
              <a:stretch>
                <a:fillRect t="-1377" b="-1377"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40" name="Freeform 40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id="41" name="Group 41"/>
          <p:cNvGrpSpPr>
            <a:grpSpLocks noChangeAspect="1"/>
          </p:cNvGrpSpPr>
          <p:nvPr/>
        </p:nvGrpSpPr>
        <p:grpSpPr>
          <a:xfrm>
            <a:off x="10458536" y="3143259"/>
            <a:ext cx="2651460" cy="5246370"/>
            <a:chOff x="0" y="0"/>
            <a:chExt cx="2620010" cy="5184140"/>
          </a:xfrm>
        </p:grpSpPr>
        <p:sp>
          <p:nvSpPr>
            <p:cNvPr id="42" name="Freeform 42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6"/>
              <a:stretch>
                <a:fillRect t="-1377" b="-1377"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47" name="Freeform 47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48" name="Freeform 48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49" name="Freeform 49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50" name="Freeform 50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id="51" name="Group 51"/>
          <p:cNvGrpSpPr>
            <a:grpSpLocks noChangeAspect="1"/>
          </p:cNvGrpSpPr>
          <p:nvPr/>
        </p:nvGrpSpPr>
        <p:grpSpPr>
          <a:xfrm>
            <a:off x="13833896" y="2050726"/>
            <a:ext cx="2651460" cy="5246370"/>
            <a:chOff x="0" y="0"/>
            <a:chExt cx="2620010" cy="5184140"/>
          </a:xfrm>
        </p:grpSpPr>
        <p:sp>
          <p:nvSpPr>
            <p:cNvPr id="52" name="Freeform 52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3" name="Freeform 53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7"/>
              <a:stretch>
                <a:fillRect t="-1377" b="-1377"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55" name="Freeform 55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56" name="Freeform 56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57" name="Freeform 57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58" name="Freeform 58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59" name="Freeform 59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60" name="Freeform 60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id="61" name="TextBox 61"/>
          <p:cNvSpPr txBox="1"/>
          <p:nvPr/>
        </p:nvSpPr>
        <p:spPr>
          <a:xfrm>
            <a:off x="1028700" y="923925"/>
            <a:ext cx="8721434" cy="88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178"/>
              </a:lnSpc>
              <a:spcBef>
                <a:spcPct val="0"/>
              </a:spcBef>
            </a:pPr>
            <a:r>
              <a:rPr lang="en-US" sz="5127" b="1" spc="-102" dirty="0">
                <a:solidFill>
                  <a:srgbClr val="191919"/>
                </a:solidFill>
                <a:latin typeface="Lustria"/>
                <a:ea typeface="Lustria"/>
                <a:cs typeface="Lustria"/>
                <a:sym typeface="Lustria"/>
              </a:rPr>
              <a:t>Proposed Work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327902" y="8614362"/>
            <a:ext cx="2060473" cy="278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36"/>
              </a:lnSpc>
              <a:spcBef>
                <a:spcPct val="0"/>
              </a:spcBef>
            </a:pPr>
            <a:r>
              <a:rPr lang="en-US" sz="1825">
                <a:solidFill>
                  <a:srgbClr val="343432"/>
                </a:solidFill>
                <a:latin typeface="Open Sauce"/>
                <a:ea typeface="Open Sauce"/>
                <a:cs typeface="Open Sauce"/>
                <a:sym typeface="Open Sauce"/>
              </a:rPr>
              <a:t>Splash Screen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7283408" y="7635043"/>
            <a:ext cx="2060473" cy="566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36"/>
              </a:lnSpc>
              <a:spcBef>
                <a:spcPct val="0"/>
              </a:spcBef>
            </a:pPr>
            <a:r>
              <a:rPr lang="en-US" sz="1825">
                <a:solidFill>
                  <a:srgbClr val="343432"/>
                </a:solidFill>
                <a:latin typeface="Open Sauce"/>
                <a:ea typeface="Open Sauce"/>
                <a:cs typeface="Open Sauce"/>
                <a:sym typeface="Open Sauce"/>
              </a:rPr>
              <a:t>Welcome Interface Screen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0195192" y="9090364"/>
            <a:ext cx="3173709" cy="566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36"/>
              </a:lnSpc>
              <a:spcBef>
                <a:spcPct val="0"/>
              </a:spcBef>
            </a:pPr>
            <a:r>
              <a:rPr lang="en-US" sz="1825" dirty="0">
                <a:solidFill>
                  <a:srgbClr val="343432"/>
                </a:solidFill>
                <a:latin typeface="Open Sauce"/>
                <a:ea typeface="Open Sauce"/>
                <a:cs typeface="Open Sauce"/>
                <a:sym typeface="Open Sauce"/>
              </a:rPr>
              <a:t>Create Account Interface Screen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0706186" y="2234611"/>
            <a:ext cx="2956944" cy="566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36"/>
              </a:lnSpc>
              <a:spcBef>
                <a:spcPct val="0"/>
              </a:spcBef>
            </a:pPr>
            <a:r>
              <a:rPr lang="en-US" sz="1825">
                <a:solidFill>
                  <a:srgbClr val="343432"/>
                </a:solidFill>
                <a:latin typeface="Open Sauce"/>
                <a:ea typeface="Open Sauce"/>
                <a:cs typeface="Open Sauce"/>
                <a:sym typeface="Open Sauce"/>
              </a:rPr>
              <a:t>Verify the User Interface Screen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4359180" y="2747073"/>
            <a:ext cx="2060473" cy="566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36"/>
              </a:lnSpc>
              <a:spcBef>
                <a:spcPct val="0"/>
              </a:spcBef>
            </a:pPr>
            <a:r>
              <a:rPr lang="en-US" sz="1825">
                <a:solidFill>
                  <a:srgbClr val="343432"/>
                </a:solidFill>
                <a:latin typeface="Open Sauce"/>
                <a:ea typeface="Open Sauce"/>
                <a:cs typeface="Open Sauce"/>
                <a:sym typeface="Open Sauce"/>
              </a:rPr>
              <a:t>Login       Interface Screen</a:t>
            </a:r>
          </a:p>
        </p:txBody>
      </p:sp>
      <p:sp>
        <p:nvSpPr>
          <p:cNvPr id="67" name="Freeform 67"/>
          <p:cNvSpPr/>
          <p:nvPr/>
        </p:nvSpPr>
        <p:spPr>
          <a:xfrm>
            <a:off x="16340098" y="8758458"/>
            <a:ext cx="919202" cy="745910"/>
          </a:xfrm>
          <a:custGeom>
            <a:avLst/>
            <a:gdLst/>
            <a:ahLst/>
            <a:cxnLst/>
            <a:rect l="l" t="t" r="r" b="b"/>
            <a:pathLst>
              <a:path w="919202" h="745910">
                <a:moveTo>
                  <a:pt x="0" y="0"/>
                </a:moveTo>
                <a:lnTo>
                  <a:pt x="919202" y="0"/>
                </a:lnTo>
                <a:lnTo>
                  <a:pt x="919202" y="745910"/>
                </a:lnTo>
                <a:lnTo>
                  <a:pt x="0" y="7459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8819" y="854306"/>
            <a:ext cx="16920201" cy="8796706"/>
            <a:chOff x="0" y="0"/>
            <a:chExt cx="4456349" cy="23168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56349" cy="2316828"/>
            </a:xfrm>
            <a:custGeom>
              <a:avLst/>
              <a:gdLst/>
              <a:ahLst/>
              <a:cxnLst/>
              <a:rect l="l" t="t" r="r" b="b"/>
              <a:pathLst>
                <a:path w="4456349" h="2316828">
                  <a:moveTo>
                    <a:pt x="11439" y="0"/>
                  </a:moveTo>
                  <a:lnTo>
                    <a:pt x="4444910" y="0"/>
                  </a:lnTo>
                  <a:cubicBezTo>
                    <a:pt x="4447944" y="0"/>
                    <a:pt x="4450854" y="1205"/>
                    <a:pt x="4452999" y="3350"/>
                  </a:cubicBezTo>
                  <a:cubicBezTo>
                    <a:pt x="4455144" y="5496"/>
                    <a:pt x="4456349" y="8405"/>
                    <a:pt x="4456349" y="11439"/>
                  </a:cubicBezTo>
                  <a:lnTo>
                    <a:pt x="4456349" y="2305389"/>
                  </a:lnTo>
                  <a:cubicBezTo>
                    <a:pt x="4456349" y="2308423"/>
                    <a:pt x="4455144" y="2311332"/>
                    <a:pt x="4452999" y="2313478"/>
                  </a:cubicBezTo>
                  <a:cubicBezTo>
                    <a:pt x="4450854" y="2315623"/>
                    <a:pt x="4447944" y="2316828"/>
                    <a:pt x="4444910" y="2316828"/>
                  </a:cubicBezTo>
                  <a:lnTo>
                    <a:pt x="11439" y="2316828"/>
                  </a:lnTo>
                  <a:cubicBezTo>
                    <a:pt x="8405" y="2316828"/>
                    <a:pt x="5496" y="2315623"/>
                    <a:pt x="3350" y="2313478"/>
                  </a:cubicBezTo>
                  <a:cubicBezTo>
                    <a:pt x="1205" y="2311332"/>
                    <a:pt x="0" y="2308423"/>
                    <a:pt x="0" y="2305389"/>
                  </a:cubicBezTo>
                  <a:lnTo>
                    <a:pt x="0" y="11439"/>
                  </a:lnTo>
                  <a:cubicBezTo>
                    <a:pt x="0" y="8405"/>
                    <a:pt x="1205" y="5496"/>
                    <a:pt x="3350" y="3350"/>
                  </a:cubicBezTo>
                  <a:cubicBezTo>
                    <a:pt x="5496" y="1205"/>
                    <a:pt x="8405" y="0"/>
                    <a:pt x="11439" y="0"/>
                  </a:cubicBezTo>
                  <a:close/>
                </a:path>
              </a:pathLst>
            </a:custGeom>
            <a:solidFill>
              <a:srgbClr val="FDFBFB">
                <a:alpha val="98824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456349" cy="23358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2335380" y="8066725"/>
            <a:ext cx="0" cy="467846"/>
          </a:xfrm>
          <a:prstGeom prst="line">
            <a:avLst/>
          </a:prstGeom>
          <a:ln w="38100" cap="rnd">
            <a:solidFill>
              <a:srgbClr val="106861"/>
            </a:solidFill>
            <a:prstDash val="sysDot"/>
            <a:headEnd type="none" w="sm" len="sm"/>
            <a:tailEnd type="oval" w="lg" len="lg"/>
          </a:ln>
        </p:spPr>
      </p:sp>
      <p:sp>
        <p:nvSpPr>
          <p:cNvPr id="7" name="AutoShape 7"/>
          <p:cNvSpPr/>
          <p:nvPr/>
        </p:nvSpPr>
        <p:spPr>
          <a:xfrm>
            <a:off x="6948591" y="7726985"/>
            <a:ext cx="467662" cy="13127"/>
          </a:xfrm>
          <a:prstGeom prst="line">
            <a:avLst/>
          </a:prstGeom>
          <a:ln w="38100" cap="rnd">
            <a:solidFill>
              <a:srgbClr val="AEEA00"/>
            </a:solidFill>
            <a:prstDash val="sysDot"/>
            <a:headEnd type="none" w="sm" len="sm"/>
            <a:tailEnd type="oval" w="lg" len="lg"/>
          </a:ln>
        </p:spPr>
      </p:sp>
      <p:sp>
        <p:nvSpPr>
          <p:cNvPr id="8" name="AutoShape 8"/>
          <p:cNvSpPr/>
          <p:nvPr/>
        </p:nvSpPr>
        <p:spPr>
          <a:xfrm flipH="1">
            <a:off x="6455893" y="3035012"/>
            <a:ext cx="467846" cy="0"/>
          </a:xfrm>
          <a:prstGeom prst="line">
            <a:avLst/>
          </a:prstGeom>
          <a:ln w="38100" cap="rnd">
            <a:solidFill>
              <a:srgbClr val="AEEA00"/>
            </a:solidFill>
            <a:prstDash val="sysDot"/>
            <a:headEnd type="none" w="sm" len="sm"/>
            <a:tailEnd type="oval" w="lg" len="lg"/>
          </a:ln>
        </p:spPr>
      </p:sp>
      <p:sp>
        <p:nvSpPr>
          <p:cNvPr id="9" name="AutoShape 9"/>
          <p:cNvSpPr/>
          <p:nvPr/>
        </p:nvSpPr>
        <p:spPr>
          <a:xfrm>
            <a:off x="11765216" y="8534571"/>
            <a:ext cx="0" cy="467846"/>
          </a:xfrm>
          <a:prstGeom prst="line">
            <a:avLst/>
          </a:prstGeom>
          <a:ln w="38100" cap="rnd">
            <a:solidFill>
              <a:srgbClr val="106861"/>
            </a:solidFill>
            <a:prstDash val="sysDot"/>
            <a:headEnd type="none" w="sm" len="sm"/>
            <a:tailEnd type="oval" w="lg" len="lg"/>
          </a:ln>
        </p:spPr>
      </p:sp>
      <p:sp>
        <p:nvSpPr>
          <p:cNvPr id="10" name="AutoShape 10"/>
          <p:cNvSpPr/>
          <p:nvPr/>
        </p:nvSpPr>
        <p:spPr>
          <a:xfrm flipH="1">
            <a:off x="13195283" y="2756598"/>
            <a:ext cx="467846" cy="0"/>
          </a:xfrm>
          <a:prstGeom prst="line">
            <a:avLst/>
          </a:prstGeom>
          <a:ln w="38100" cap="rnd">
            <a:solidFill>
              <a:srgbClr val="AEEA00"/>
            </a:solidFill>
            <a:prstDash val="sysDot"/>
            <a:headEnd type="none" w="sm" len="sm"/>
            <a:tailEnd type="oval" w="lg" len="lg"/>
          </a:ln>
        </p:spPr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028700" y="2800963"/>
            <a:ext cx="2651460" cy="5246370"/>
            <a:chOff x="0" y="0"/>
            <a:chExt cx="2620010" cy="5184140"/>
          </a:xfrm>
        </p:grpSpPr>
        <p:sp>
          <p:nvSpPr>
            <p:cNvPr id="12" name="Freeform 12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t="-1377" b="-1377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4111496" y="4301313"/>
            <a:ext cx="2598979" cy="5142526"/>
            <a:chOff x="0" y="0"/>
            <a:chExt cx="2620010" cy="5184140"/>
          </a:xfrm>
        </p:grpSpPr>
        <p:sp>
          <p:nvSpPr>
            <p:cNvPr id="22" name="Freeform 22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4"/>
              <a:stretch>
                <a:fillRect t="-1377" b="-1377"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7139100" y="1298330"/>
            <a:ext cx="2890811" cy="5719966"/>
            <a:chOff x="0" y="0"/>
            <a:chExt cx="2620010" cy="5184140"/>
          </a:xfrm>
        </p:grpSpPr>
        <p:sp>
          <p:nvSpPr>
            <p:cNvPr id="32" name="Freeform 32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5"/>
              <a:stretch>
                <a:fillRect t="-1377" b="-1377"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40" name="Freeform 40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id="41" name="Group 41"/>
          <p:cNvGrpSpPr>
            <a:grpSpLocks noChangeAspect="1"/>
          </p:cNvGrpSpPr>
          <p:nvPr/>
        </p:nvGrpSpPr>
        <p:grpSpPr>
          <a:xfrm>
            <a:off x="10458536" y="3143259"/>
            <a:ext cx="2651460" cy="5246370"/>
            <a:chOff x="0" y="0"/>
            <a:chExt cx="2620010" cy="5184140"/>
          </a:xfrm>
        </p:grpSpPr>
        <p:sp>
          <p:nvSpPr>
            <p:cNvPr id="42" name="Freeform 42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6"/>
              <a:stretch>
                <a:fillRect t="-1377" b="-1377"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47" name="Freeform 47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48" name="Freeform 48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49" name="Freeform 49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50" name="Freeform 50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id="51" name="Group 51"/>
          <p:cNvGrpSpPr>
            <a:grpSpLocks noChangeAspect="1"/>
          </p:cNvGrpSpPr>
          <p:nvPr/>
        </p:nvGrpSpPr>
        <p:grpSpPr>
          <a:xfrm>
            <a:off x="13833896" y="2050726"/>
            <a:ext cx="2651460" cy="5246370"/>
            <a:chOff x="0" y="0"/>
            <a:chExt cx="2620010" cy="5184140"/>
          </a:xfrm>
        </p:grpSpPr>
        <p:sp>
          <p:nvSpPr>
            <p:cNvPr id="52" name="Freeform 52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3" name="Freeform 53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7"/>
              <a:stretch>
                <a:fillRect t="-1377" b="-1377"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55" name="Freeform 55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56" name="Freeform 56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57" name="Freeform 57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58" name="Freeform 58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59" name="Freeform 59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60" name="Freeform 60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id="61" name="TextBox 61"/>
          <p:cNvSpPr txBox="1"/>
          <p:nvPr/>
        </p:nvSpPr>
        <p:spPr>
          <a:xfrm>
            <a:off x="1028700" y="923925"/>
            <a:ext cx="8721434" cy="88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178"/>
              </a:lnSpc>
              <a:spcBef>
                <a:spcPct val="0"/>
              </a:spcBef>
            </a:pPr>
            <a:r>
              <a:rPr lang="en-US" sz="5127" b="1" spc="-102" dirty="0">
                <a:solidFill>
                  <a:srgbClr val="191919"/>
                </a:solidFill>
                <a:latin typeface="Lustria"/>
                <a:ea typeface="Lustria"/>
                <a:cs typeface="Lustria"/>
                <a:sym typeface="Lustria"/>
              </a:rPr>
              <a:t>Proposed Work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327902" y="8614362"/>
            <a:ext cx="2060473" cy="581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36"/>
              </a:lnSpc>
              <a:spcBef>
                <a:spcPct val="0"/>
              </a:spcBef>
            </a:pPr>
            <a:r>
              <a:rPr lang="en-US" sz="1825">
                <a:solidFill>
                  <a:srgbClr val="343432"/>
                </a:solidFill>
                <a:latin typeface="Open Sauce"/>
                <a:ea typeface="Open Sauce"/>
                <a:cs typeface="Open Sauce"/>
                <a:sym typeface="Open Sauce"/>
              </a:rPr>
              <a:t>VIEW BUSES INTERFACE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7283408" y="7635043"/>
            <a:ext cx="2060473" cy="581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36"/>
              </a:lnSpc>
              <a:spcBef>
                <a:spcPct val="0"/>
              </a:spcBef>
            </a:pPr>
            <a:r>
              <a:rPr lang="en-US" sz="1825">
                <a:solidFill>
                  <a:srgbClr val="343432"/>
                </a:solidFill>
                <a:latin typeface="Open Sauce"/>
                <a:ea typeface="Open Sauce"/>
                <a:cs typeface="Open Sauce"/>
                <a:sym typeface="Open Sauce"/>
              </a:rPr>
              <a:t>BUSSES LIST INTERFACE 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0178361" y="8992892"/>
            <a:ext cx="3173709" cy="286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36"/>
              </a:lnSpc>
              <a:spcBef>
                <a:spcPct val="0"/>
              </a:spcBef>
            </a:pPr>
            <a:r>
              <a:rPr lang="en-US" sz="1825">
                <a:solidFill>
                  <a:srgbClr val="343432"/>
                </a:solidFill>
                <a:latin typeface="Open Sauce"/>
                <a:ea typeface="Open Sauce"/>
                <a:cs typeface="Open Sauce"/>
                <a:sym typeface="Open Sauce"/>
              </a:rPr>
              <a:t>ADD LOCATION INTERFACE 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0706186" y="2219431"/>
            <a:ext cx="2956944" cy="581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36"/>
              </a:lnSpc>
              <a:spcBef>
                <a:spcPct val="0"/>
              </a:spcBef>
            </a:pPr>
            <a:r>
              <a:rPr lang="en-US" sz="1825">
                <a:solidFill>
                  <a:srgbClr val="343432"/>
                </a:solidFill>
                <a:latin typeface="Open Sauce"/>
                <a:ea typeface="Open Sauce"/>
                <a:cs typeface="Open Sauce"/>
                <a:sym typeface="Open Sauce"/>
              </a:rPr>
              <a:t>CREATE ROUTES USER INTERFACE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4359180" y="2747073"/>
            <a:ext cx="2060473" cy="581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6"/>
              </a:lnSpc>
            </a:pPr>
            <a:r>
              <a:rPr lang="en-US" sz="1825">
                <a:solidFill>
                  <a:srgbClr val="343432"/>
                </a:solidFill>
                <a:latin typeface="Open Sauce"/>
                <a:ea typeface="Open Sauce"/>
                <a:cs typeface="Open Sauce"/>
                <a:sym typeface="Open Sauce"/>
              </a:rPr>
              <a:t>SELECT ROUTES</a:t>
            </a:r>
          </a:p>
          <a:p>
            <a:pPr marL="0" lvl="0" indent="0" algn="ctr">
              <a:lnSpc>
                <a:spcPts val="2336"/>
              </a:lnSpc>
              <a:spcBef>
                <a:spcPct val="0"/>
              </a:spcBef>
            </a:pPr>
            <a:r>
              <a:rPr lang="en-US" sz="1825">
                <a:solidFill>
                  <a:srgbClr val="343432"/>
                </a:solidFill>
                <a:latin typeface="Open Sauce"/>
                <a:ea typeface="Open Sauce"/>
                <a:cs typeface="Open Sauce"/>
                <a:sym typeface="Open Sauce"/>
              </a:rPr>
              <a:t>INTERFACE </a:t>
            </a:r>
          </a:p>
        </p:txBody>
      </p:sp>
      <p:sp>
        <p:nvSpPr>
          <p:cNvPr id="67" name="Freeform 67"/>
          <p:cNvSpPr/>
          <p:nvPr/>
        </p:nvSpPr>
        <p:spPr>
          <a:xfrm>
            <a:off x="16340098" y="8767829"/>
            <a:ext cx="919202" cy="745910"/>
          </a:xfrm>
          <a:custGeom>
            <a:avLst/>
            <a:gdLst/>
            <a:ahLst/>
            <a:cxnLst/>
            <a:rect l="l" t="t" r="r" b="b"/>
            <a:pathLst>
              <a:path w="919202" h="745910">
                <a:moveTo>
                  <a:pt x="0" y="0"/>
                </a:moveTo>
                <a:lnTo>
                  <a:pt x="919202" y="0"/>
                </a:lnTo>
                <a:lnTo>
                  <a:pt x="919202" y="745909"/>
                </a:lnTo>
                <a:lnTo>
                  <a:pt x="0" y="7459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222" b="-922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18819" y="854306"/>
            <a:ext cx="16920201" cy="8796706"/>
            <a:chOff x="0" y="0"/>
            <a:chExt cx="4456349" cy="23168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56349" cy="2316828"/>
            </a:xfrm>
            <a:custGeom>
              <a:avLst/>
              <a:gdLst/>
              <a:ahLst/>
              <a:cxnLst/>
              <a:rect l="l" t="t" r="r" b="b"/>
              <a:pathLst>
                <a:path w="4456349" h="2316828">
                  <a:moveTo>
                    <a:pt x="11439" y="0"/>
                  </a:moveTo>
                  <a:lnTo>
                    <a:pt x="4444910" y="0"/>
                  </a:lnTo>
                  <a:cubicBezTo>
                    <a:pt x="4447944" y="0"/>
                    <a:pt x="4450854" y="1205"/>
                    <a:pt x="4452999" y="3350"/>
                  </a:cubicBezTo>
                  <a:cubicBezTo>
                    <a:pt x="4455144" y="5496"/>
                    <a:pt x="4456349" y="8405"/>
                    <a:pt x="4456349" y="11439"/>
                  </a:cubicBezTo>
                  <a:lnTo>
                    <a:pt x="4456349" y="2305389"/>
                  </a:lnTo>
                  <a:cubicBezTo>
                    <a:pt x="4456349" y="2308423"/>
                    <a:pt x="4455144" y="2311332"/>
                    <a:pt x="4452999" y="2313478"/>
                  </a:cubicBezTo>
                  <a:cubicBezTo>
                    <a:pt x="4450854" y="2315623"/>
                    <a:pt x="4447944" y="2316828"/>
                    <a:pt x="4444910" y="2316828"/>
                  </a:cubicBezTo>
                  <a:lnTo>
                    <a:pt x="11439" y="2316828"/>
                  </a:lnTo>
                  <a:cubicBezTo>
                    <a:pt x="8405" y="2316828"/>
                    <a:pt x="5496" y="2315623"/>
                    <a:pt x="3350" y="2313478"/>
                  </a:cubicBezTo>
                  <a:cubicBezTo>
                    <a:pt x="1205" y="2311332"/>
                    <a:pt x="0" y="2308423"/>
                    <a:pt x="0" y="2305389"/>
                  </a:cubicBezTo>
                  <a:lnTo>
                    <a:pt x="0" y="11439"/>
                  </a:lnTo>
                  <a:cubicBezTo>
                    <a:pt x="0" y="8405"/>
                    <a:pt x="1205" y="5496"/>
                    <a:pt x="3350" y="3350"/>
                  </a:cubicBezTo>
                  <a:cubicBezTo>
                    <a:pt x="5496" y="1205"/>
                    <a:pt x="8405" y="0"/>
                    <a:pt x="11439" y="0"/>
                  </a:cubicBezTo>
                  <a:close/>
                </a:path>
              </a:pathLst>
            </a:custGeom>
            <a:solidFill>
              <a:srgbClr val="FDFBFB">
                <a:alpha val="98824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456349" cy="23358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2335380" y="8066725"/>
            <a:ext cx="0" cy="467846"/>
          </a:xfrm>
          <a:prstGeom prst="line">
            <a:avLst/>
          </a:prstGeom>
          <a:ln w="38100" cap="rnd">
            <a:solidFill>
              <a:srgbClr val="106861"/>
            </a:solidFill>
            <a:prstDash val="sysDot"/>
            <a:headEnd type="none" w="sm" len="sm"/>
            <a:tailEnd type="oval" w="lg" len="lg"/>
          </a:ln>
        </p:spPr>
      </p:sp>
      <p:sp>
        <p:nvSpPr>
          <p:cNvPr id="7" name="AutoShape 7"/>
          <p:cNvSpPr/>
          <p:nvPr/>
        </p:nvSpPr>
        <p:spPr>
          <a:xfrm>
            <a:off x="6948591" y="7726985"/>
            <a:ext cx="467662" cy="13127"/>
          </a:xfrm>
          <a:prstGeom prst="line">
            <a:avLst/>
          </a:prstGeom>
          <a:ln w="38100" cap="rnd">
            <a:solidFill>
              <a:srgbClr val="AEEA00"/>
            </a:solidFill>
            <a:prstDash val="sysDot"/>
            <a:headEnd type="none" w="sm" len="sm"/>
            <a:tailEnd type="oval" w="lg" len="lg"/>
          </a:ln>
        </p:spPr>
      </p:sp>
      <p:sp>
        <p:nvSpPr>
          <p:cNvPr id="8" name="AutoShape 8"/>
          <p:cNvSpPr/>
          <p:nvPr/>
        </p:nvSpPr>
        <p:spPr>
          <a:xfrm flipH="1">
            <a:off x="6455893" y="3035012"/>
            <a:ext cx="467846" cy="0"/>
          </a:xfrm>
          <a:prstGeom prst="line">
            <a:avLst/>
          </a:prstGeom>
          <a:ln w="38100" cap="rnd">
            <a:solidFill>
              <a:srgbClr val="AEEA00"/>
            </a:solidFill>
            <a:prstDash val="sysDot"/>
            <a:headEnd type="none" w="sm" len="sm"/>
            <a:tailEnd type="oval" w="lg" len="lg"/>
          </a:ln>
        </p:spPr>
      </p:sp>
      <p:sp>
        <p:nvSpPr>
          <p:cNvPr id="9" name="AutoShape 9"/>
          <p:cNvSpPr/>
          <p:nvPr/>
        </p:nvSpPr>
        <p:spPr>
          <a:xfrm>
            <a:off x="11765216" y="8534571"/>
            <a:ext cx="0" cy="467846"/>
          </a:xfrm>
          <a:prstGeom prst="line">
            <a:avLst/>
          </a:prstGeom>
          <a:ln w="38100" cap="rnd">
            <a:solidFill>
              <a:srgbClr val="106861"/>
            </a:solidFill>
            <a:prstDash val="sysDot"/>
            <a:headEnd type="none" w="sm" len="sm"/>
            <a:tailEnd type="oval" w="lg" len="lg"/>
          </a:ln>
        </p:spPr>
      </p:sp>
      <p:sp>
        <p:nvSpPr>
          <p:cNvPr id="10" name="AutoShape 10"/>
          <p:cNvSpPr/>
          <p:nvPr/>
        </p:nvSpPr>
        <p:spPr>
          <a:xfrm flipH="1">
            <a:off x="13195283" y="2756598"/>
            <a:ext cx="467846" cy="0"/>
          </a:xfrm>
          <a:prstGeom prst="line">
            <a:avLst/>
          </a:prstGeom>
          <a:ln w="38100" cap="rnd">
            <a:solidFill>
              <a:srgbClr val="AEEA00"/>
            </a:solidFill>
            <a:prstDash val="sysDot"/>
            <a:headEnd type="none" w="sm" len="sm"/>
            <a:tailEnd type="oval" w="lg" len="lg"/>
          </a:ln>
        </p:spPr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1028700" y="2800963"/>
            <a:ext cx="2651460" cy="5246370"/>
            <a:chOff x="0" y="0"/>
            <a:chExt cx="2620010" cy="5184140"/>
          </a:xfrm>
        </p:grpSpPr>
        <p:sp>
          <p:nvSpPr>
            <p:cNvPr id="12" name="Freeform 12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3"/>
              <a:stretch>
                <a:fillRect t="-1377" b="-1377"/>
              </a:stretch>
            </a:blipFill>
          </p:spPr>
        </p:sp>
        <p:sp>
          <p:nvSpPr>
            <p:cNvPr id="14" name="Freeform 14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606060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B8B8B8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E9E9E9"/>
            </a:solidFill>
          </p:spPr>
        </p:sp>
      </p:grpSp>
      <p:grpSp>
        <p:nvGrpSpPr>
          <p:cNvPr id="21" name="Group 21"/>
          <p:cNvGrpSpPr>
            <a:grpSpLocks noChangeAspect="1"/>
          </p:cNvGrpSpPr>
          <p:nvPr/>
        </p:nvGrpSpPr>
        <p:grpSpPr>
          <a:xfrm>
            <a:off x="4111496" y="4301313"/>
            <a:ext cx="2598979" cy="5142526"/>
            <a:chOff x="0" y="0"/>
            <a:chExt cx="2620010" cy="5184140"/>
          </a:xfrm>
        </p:grpSpPr>
        <p:sp>
          <p:nvSpPr>
            <p:cNvPr id="22" name="Freeform 22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4"/>
              <a:stretch>
                <a:fillRect t="-1377" b="-1377"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25" name="Freeform 25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26" name="Freeform 26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27" name="Freeform 27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28" name="Freeform 28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30" name="Freeform 30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7139100" y="1298330"/>
            <a:ext cx="2890811" cy="5719966"/>
            <a:chOff x="0" y="0"/>
            <a:chExt cx="2620010" cy="5184140"/>
          </a:xfrm>
        </p:grpSpPr>
        <p:sp>
          <p:nvSpPr>
            <p:cNvPr id="32" name="Freeform 32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5"/>
              <a:stretch>
                <a:fillRect t="-1377" b="-1377"/>
              </a:stretch>
            </a:blipFill>
          </p:spPr>
        </p:sp>
        <p:sp>
          <p:nvSpPr>
            <p:cNvPr id="34" name="Freeform 34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36" name="Freeform 36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37" name="Freeform 37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38" name="Freeform 38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39" name="Freeform 39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40" name="Freeform 40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id="41" name="Group 41"/>
          <p:cNvGrpSpPr>
            <a:grpSpLocks noChangeAspect="1"/>
          </p:cNvGrpSpPr>
          <p:nvPr/>
        </p:nvGrpSpPr>
        <p:grpSpPr>
          <a:xfrm>
            <a:off x="10458536" y="3143259"/>
            <a:ext cx="2651460" cy="5246370"/>
            <a:chOff x="0" y="0"/>
            <a:chExt cx="2620010" cy="5184140"/>
          </a:xfrm>
        </p:grpSpPr>
        <p:sp>
          <p:nvSpPr>
            <p:cNvPr id="42" name="Freeform 42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43" name="Freeform 43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6"/>
              <a:stretch>
                <a:fillRect t="-1377" b="-1377"/>
              </a:stretch>
            </a:blipFill>
          </p:spPr>
        </p:sp>
        <p:sp>
          <p:nvSpPr>
            <p:cNvPr id="44" name="Freeform 44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45" name="Freeform 45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46" name="Freeform 46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47" name="Freeform 47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48" name="Freeform 48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49" name="Freeform 49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50" name="Freeform 50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grpSp>
        <p:nvGrpSpPr>
          <p:cNvPr id="51" name="Group 51"/>
          <p:cNvGrpSpPr>
            <a:grpSpLocks noChangeAspect="1"/>
          </p:cNvGrpSpPr>
          <p:nvPr/>
        </p:nvGrpSpPr>
        <p:grpSpPr>
          <a:xfrm>
            <a:off x="13833896" y="2050726"/>
            <a:ext cx="2651460" cy="5246370"/>
            <a:chOff x="0" y="0"/>
            <a:chExt cx="2620010" cy="5184140"/>
          </a:xfrm>
        </p:grpSpPr>
        <p:sp>
          <p:nvSpPr>
            <p:cNvPr id="52" name="Freeform 52"/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3" name="Freeform 53"/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blipFill>
              <a:blip r:embed="rId7"/>
              <a:stretch>
                <a:fillRect t="-1377" b="-1377"/>
              </a:stretch>
            </a:blipFill>
          </p:spPr>
        </p:sp>
        <p:sp>
          <p:nvSpPr>
            <p:cNvPr id="54" name="Freeform 54"/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55" name="Freeform 55"/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</p:sp>
        <p:sp>
          <p:nvSpPr>
            <p:cNvPr id="56" name="Freeform 56"/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57" name="Freeform 57"/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58" name="Freeform 58"/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59" name="Freeform 59"/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</p:sp>
        <p:sp>
          <p:nvSpPr>
            <p:cNvPr id="60" name="Freeform 60"/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</p:sp>
      </p:grpSp>
      <p:sp>
        <p:nvSpPr>
          <p:cNvPr id="61" name="TextBox 61"/>
          <p:cNvSpPr txBox="1"/>
          <p:nvPr/>
        </p:nvSpPr>
        <p:spPr>
          <a:xfrm>
            <a:off x="1028700" y="923925"/>
            <a:ext cx="8721434" cy="889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178"/>
              </a:lnSpc>
              <a:spcBef>
                <a:spcPct val="0"/>
              </a:spcBef>
            </a:pPr>
            <a:r>
              <a:rPr lang="en-US" sz="5127" b="1" spc="-102" dirty="0">
                <a:solidFill>
                  <a:srgbClr val="191919"/>
                </a:solidFill>
                <a:latin typeface="Lustria"/>
                <a:ea typeface="Lustria"/>
                <a:cs typeface="Lustria"/>
                <a:sym typeface="Lustria"/>
              </a:rPr>
              <a:t>Proposed Work</a:t>
            </a:r>
          </a:p>
        </p:txBody>
      </p:sp>
      <p:sp>
        <p:nvSpPr>
          <p:cNvPr id="62" name="TextBox 62"/>
          <p:cNvSpPr txBox="1"/>
          <p:nvPr/>
        </p:nvSpPr>
        <p:spPr>
          <a:xfrm>
            <a:off x="1124916" y="8676768"/>
            <a:ext cx="2555245" cy="581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36"/>
              </a:lnSpc>
              <a:spcBef>
                <a:spcPct val="0"/>
              </a:spcBef>
            </a:pPr>
            <a:r>
              <a:rPr lang="en-US" sz="1825">
                <a:solidFill>
                  <a:srgbClr val="343432"/>
                </a:solidFill>
                <a:latin typeface="Open Sauce"/>
                <a:ea typeface="Open Sauce"/>
                <a:cs typeface="Open Sauce"/>
                <a:sym typeface="Open Sauce"/>
              </a:rPr>
              <a:t>LIST OF POSSIBLE ROUTES INTERFACE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7554269" y="7500372"/>
            <a:ext cx="2060473" cy="876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36"/>
              </a:lnSpc>
              <a:spcBef>
                <a:spcPct val="0"/>
              </a:spcBef>
            </a:pPr>
            <a:r>
              <a:rPr lang="en-US" sz="1825">
                <a:solidFill>
                  <a:srgbClr val="343432"/>
                </a:solidFill>
                <a:latin typeface="Open Sauce"/>
                <a:ea typeface="Open Sauce"/>
                <a:cs typeface="Open Sauce"/>
                <a:sym typeface="Open Sauce"/>
              </a:rPr>
              <a:t>DETAILS OF CHOSEN ROUTE INTERFACE </a:t>
            </a:r>
          </a:p>
        </p:txBody>
      </p:sp>
      <p:sp>
        <p:nvSpPr>
          <p:cNvPr id="64" name="TextBox 64"/>
          <p:cNvSpPr txBox="1"/>
          <p:nvPr/>
        </p:nvSpPr>
        <p:spPr>
          <a:xfrm>
            <a:off x="10178361" y="8992892"/>
            <a:ext cx="3173709" cy="286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36"/>
              </a:lnSpc>
              <a:spcBef>
                <a:spcPct val="0"/>
              </a:spcBef>
            </a:pPr>
            <a:r>
              <a:rPr lang="en-US" sz="1825">
                <a:solidFill>
                  <a:srgbClr val="343432"/>
                </a:solidFill>
                <a:latin typeface="Open Sauce"/>
                <a:ea typeface="Open Sauce"/>
                <a:cs typeface="Open Sauce"/>
                <a:sym typeface="Open Sauce"/>
              </a:rPr>
              <a:t>TICKET INTERFACE </a:t>
            </a:r>
          </a:p>
        </p:txBody>
      </p:sp>
      <p:sp>
        <p:nvSpPr>
          <p:cNvPr id="65" name="TextBox 65"/>
          <p:cNvSpPr txBox="1"/>
          <p:nvPr/>
        </p:nvSpPr>
        <p:spPr>
          <a:xfrm>
            <a:off x="10706186" y="2418852"/>
            <a:ext cx="2956944" cy="581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36"/>
              </a:lnSpc>
              <a:spcBef>
                <a:spcPct val="0"/>
              </a:spcBef>
            </a:pPr>
            <a:r>
              <a:rPr lang="en-US" sz="1825">
                <a:solidFill>
                  <a:srgbClr val="343432"/>
                </a:solidFill>
                <a:latin typeface="Open Sauce"/>
                <a:ea typeface="Open Sauce"/>
                <a:cs typeface="Open Sauce"/>
                <a:sym typeface="Open Sauce"/>
              </a:rPr>
              <a:t>TRACK BUS  USER INTERFACE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5018600" y="2747073"/>
            <a:ext cx="1444225" cy="5815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6"/>
              </a:lnSpc>
            </a:pPr>
            <a:r>
              <a:rPr lang="en-US" sz="1825">
                <a:solidFill>
                  <a:srgbClr val="343432"/>
                </a:solidFill>
                <a:latin typeface="Open Sauce"/>
                <a:ea typeface="Open Sauce"/>
                <a:cs typeface="Open Sauce"/>
                <a:sym typeface="Open Sauce"/>
              </a:rPr>
              <a:t>PAYMENT</a:t>
            </a:r>
          </a:p>
          <a:p>
            <a:pPr marL="0" lvl="0" indent="0" algn="ctr">
              <a:lnSpc>
                <a:spcPts val="2336"/>
              </a:lnSpc>
              <a:spcBef>
                <a:spcPct val="0"/>
              </a:spcBef>
            </a:pPr>
            <a:r>
              <a:rPr lang="en-US" sz="1825">
                <a:solidFill>
                  <a:srgbClr val="343432"/>
                </a:solidFill>
                <a:latin typeface="Open Sauce"/>
                <a:ea typeface="Open Sauce"/>
                <a:cs typeface="Open Sauce"/>
                <a:sym typeface="Open Sauce"/>
              </a:rPr>
              <a:t>INTERFACE </a:t>
            </a:r>
          </a:p>
        </p:txBody>
      </p:sp>
      <p:sp>
        <p:nvSpPr>
          <p:cNvPr id="67" name="Freeform 67"/>
          <p:cNvSpPr/>
          <p:nvPr/>
        </p:nvSpPr>
        <p:spPr>
          <a:xfrm>
            <a:off x="16485356" y="8767829"/>
            <a:ext cx="919202" cy="745910"/>
          </a:xfrm>
          <a:custGeom>
            <a:avLst/>
            <a:gdLst/>
            <a:ahLst/>
            <a:cxnLst/>
            <a:rect l="l" t="t" r="r" b="b"/>
            <a:pathLst>
              <a:path w="919202" h="745910">
                <a:moveTo>
                  <a:pt x="0" y="0"/>
                </a:moveTo>
                <a:lnTo>
                  <a:pt x="919202" y="0"/>
                </a:lnTo>
                <a:lnTo>
                  <a:pt x="919202" y="745909"/>
                </a:lnTo>
                <a:lnTo>
                  <a:pt x="0" y="74590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1021</Words>
  <Application>Microsoft Office PowerPoint</Application>
  <PresentationFormat>Custom</PresentationFormat>
  <Paragraphs>136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Poppins Medium</vt:lpstr>
      <vt:lpstr>Lustria</vt:lpstr>
      <vt:lpstr>Arial</vt:lpstr>
      <vt:lpstr>Montserrat Classic</vt:lpstr>
      <vt:lpstr>Arapey Bold</vt:lpstr>
      <vt:lpstr>Poppins Bold</vt:lpstr>
      <vt:lpstr>Open Sauce Bold</vt:lpstr>
      <vt:lpstr>Calibri</vt:lpstr>
      <vt:lpstr>Open Sauce</vt:lpstr>
      <vt:lpstr>Montserrat Classic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Department of Computer Science &amp; Information Technology Chhatrapati Shivaji Maharaj University,Panvel,Navi Mumbai 2024-25</dc:title>
  <dc:creator>Adarsh Dubey</dc:creator>
  <cp:keywords>NaviRide</cp:keywords>
  <cp:lastModifiedBy>Adarsh Dubey</cp:lastModifiedBy>
  <cp:revision>4</cp:revision>
  <dcterms:created xsi:type="dcterms:W3CDTF">2006-08-16T00:00:00Z</dcterms:created>
  <dcterms:modified xsi:type="dcterms:W3CDTF">2024-10-18T16:53:23Z</dcterms:modified>
  <dc:identifier>DAGT1du6FSA</dc:identifier>
</cp:coreProperties>
</file>